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2" r:id="rId4"/>
    <p:sldId id="258" r:id="rId5"/>
    <p:sldId id="260" r:id="rId6"/>
    <p:sldId id="262" r:id="rId7"/>
    <p:sldId id="264" r:id="rId8"/>
    <p:sldId id="266" r:id="rId9"/>
    <p:sldId id="268" r:id="rId10"/>
    <p:sldId id="269" r:id="rId11"/>
    <p:sldId id="259" r:id="rId12"/>
    <p:sldId id="261" r:id="rId13"/>
    <p:sldId id="263" r:id="rId14"/>
    <p:sldId id="265" r:id="rId15"/>
    <p:sldId id="267" r:id="rId16"/>
    <p:sldId id="279" r:id="rId17"/>
    <p:sldId id="270" r:id="rId18"/>
    <p:sldId id="271" r:id="rId19"/>
    <p:sldId id="273" r:id="rId20"/>
    <p:sldId id="275" r:id="rId21"/>
    <p:sldId id="277" r:id="rId22"/>
    <p:sldId id="280" r:id="rId23"/>
    <p:sldId id="282" r:id="rId24"/>
    <p:sldId id="283" r:id="rId25"/>
    <p:sldId id="272" r:id="rId26"/>
    <p:sldId id="274" r:id="rId27"/>
    <p:sldId id="276" r:id="rId28"/>
    <p:sldId id="278" r:id="rId29"/>
    <p:sldId id="281" r:id="rId30"/>
    <p:sldId id="284" r:id="rId31"/>
    <p:sldId id="285" r:id="rId32"/>
    <p:sldId id="286" r:id="rId33"/>
    <p:sldId id="288" r:id="rId34"/>
    <p:sldId id="290" r:id="rId35"/>
    <p:sldId id="292" r:id="rId36"/>
    <p:sldId id="294" r:id="rId37"/>
    <p:sldId id="296" r:id="rId38"/>
    <p:sldId id="297" r:id="rId39"/>
    <p:sldId id="287" r:id="rId40"/>
    <p:sldId id="289" r:id="rId41"/>
    <p:sldId id="291" r:id="rId42"/>
    <p:sldId id="293" r:id="rId43"/>
    <p:sldId id="295" r:id="rId44"/>
    <p:sldId id="298" r:id="rId45"/>
    <p:sldId id="299" r:id="rId46"/>
    <p:sldId id="300" r:id="rId47"/>
    <p:sldId id="302" r:id="rId48"/>
    <p:sldId id="304" r:id="rId49"/>
    <p:sldId id="306" r:id="rId50"/>
    <p:sldId id="308" r:id="rId51"/>
    <p:sldId id="310" r:id="rId52"/>
    <p:sldId id="311" r:id="rId53"/>
    <p:sldId id="301" r:id="rId54"/>
    <p:sldId id="303" r:id="rId55"/>
    <p:sldId id="305" r:id="rId56"/>
    <p:sldId id="307" r:id="rId57"/>
    <p:sldId id="309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591D2-7E2B-4A3F-82E7-8BE6C577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9F503F-152F-4AE1-AFE6-63DB64CAA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F6DEF6-66ED-4249-818C-396F6E44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7E137C-6D73-44FE-B71C-76517EFB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DCD1C2-D991-4820-B231-DDEC3AF4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8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A81A6-9E7F-4A13-BA55-A0A72154D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F5F97A-6AFF-4AE1-8B65-58CBC42D5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B9E0FA-9BB6-4B70-AE0C-2478B974C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714295-8F8C-4D60-9948-6C9852573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9775BD-5EB4-438C-9290-68AE1F7C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EAF7DA5-49A9-40D3-B6C3-CDC8FDE97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432ACD-58A6-42CA-AEBF-FC5B26464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B85357-B1BB-4D71-A7C3-C47EB8974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C196D2-0D5C-42B5-AD7C-61512404E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3DBA38-15A9-4638-97A6-E851E6C9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1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B82C3-61D6-450A-83C7-F8ABD638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282620-5B66-4B01-B17C-32E6A6464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282200-348C-4598-A409-F3944BF6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BB9375-5B17-4894-93A1-45C204D1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04B5D1-7654-4DA0-924C-6BA530AC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1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F6A4E-0C48-4AC7-8C58-A456B898B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1A8FCF-8B67-4857-8F96-12CF10935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0A46C4-BB0B-48B4-B86F-DF9D68BC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801A3F-7DBE-4CF2-84A1-016BC642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967FC2-D789-490E-B393-0B50D2CC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14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77DE5-5DA9-47CB-A01E-361A2D33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A22F7F-7BD1-4670-90F3-82BA3ACCE1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674968-31CB-4542-B531-8749A5D01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B260B4-D46B-41BA-A8C2-A6222D3DA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39B280-224D-4544-B965-D9AFFAE8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1DD070-0B61-4784-B2D9-64634CD8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5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531CE-6563-416E-A318-FB416768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E99BD4-F56C-4E4B-98A6-F6B6E56BD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D68BD5-A0AE-4243-B057-C27A29622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F9863A-0670-4BE1-B60A-5AC79F077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830975-572B-4790-B1D1-0B9E29430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5B5789-D6FD-42C7-B769-1BEAEDD8E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CC1D6B3-7F8E-4A0B-9A8E-8C6D142E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811A9E-9C58-4D0A-8E98-48113AA6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11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8A637-164B-4E3C-B585-E7AFA4436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92EAFAB-6B47-4C1E-B872-B64E9E72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6DCB08-25CF-4358-85C0-3F9DC374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192162-41E2-4EA2-B78E-A6548EAA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9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F723C9-4992-4047-AC52-EE9DD64C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6EDFCE-5C31-4382-B928-FF348ED2B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E8F1D8-671E-41B8-BFD1-A394046C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5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AF692-EFE5-4ACC-A6C4-F381EAAE8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7B2C5D-DDA8-4E8D-8D42-3630C30AE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D6397F-B376-4C97-92B6-2667A2C04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180C5D-7950-413B-BA42-619552961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7FDD50-FCCD-4837-9CCB-811A51CA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0F4C8F-94ED-4670-A924-35F59C13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80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3510B-F9DF-4A59-ABD6-10F270429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77688C6-4D99-4260-9DA5-3A39D07ECB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8F41DB-25B4-4774-90B2-85CA54561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590A81-D8BA-45A4-B6A4-117012CE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8CF511-8F2B-4AF6-AA70-4E3BF02A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087993-6646-4FFF-BF79-4F74CAAD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7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BAF61-049C-4725-ADF2-A64297F9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A0DF6D-550A-4AE6-A794-92AFB6546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14049D-C918-448E-A6C0-779150C30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E103-94C1-427B-B5D6-F7412CDB2BC4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FD8BFC-C130-47EF-8283-2C4B0F8F3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BA7BAA-AD79-4E51-AAF5-F36D68554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DE094-18C1-45C1-81C8-DFC711C4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4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144" y="-123790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82" y="3401146"/>
            <a:ext cx="9005454" cy="2387600"/>
          </a:xfrm>
        </p:spPr>
        <p:txBody>
          <a:bodyPr>
            <a:normAutofit/>
          </a:bodyPr>
          <a:lstStyle/>
          <a:p>
            <a:r>
              <a:rPr lang="ru-RU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КВИЗ к юбилею А.П. Чехова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7164" y="5730425"/>
            <a:ext cx="9144000" cy="1655762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января 2020 года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15CF48A-07B8-4174-9898-ACC37F311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548" y="637741"/>
            <a:ext cx="383857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248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 правильные ответы!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 ГОТОВЫ?</a:t>
            </a:r>
          </a:p>
        </p:txBody>
      </p:sp>
    </p:spTree>
    <p:extLst>
      <p:ext uri="{BB962C8B-B14F-4D97-AF65-F5344CB8AC3E}">
        <p14:creationId xmlns:p14="http://schemas.microsoft.com/office/powerpoint/2010/main" val="203267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Выберите географическое название, никак не связанное с жизнью и творчеством А.П. Чехова.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Таганрог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Сахалин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Камчатка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Владивосток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Сингапур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Одесса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</p:spTree>
    <p:extLst>
      <p:ext uri="{BB962C8B-B14F-4D97-AF65-F5344CB8AC3E}">
        <p14:creationId xmlns:p14="http://schemas.microsoft.com/office/powerpoint/2010/main" val="835366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Найдите в списке название произведения, «выпадающее» из общего перечня (отличающееся чем-то от других).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«Ванька»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«Вишнёвый сад»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«Пересолил»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«Толстый и тонкий»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«Хамелеон»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«Хирургия»</a:t>
            </a:r>
          </a:p>
          <a:p>
            <a:pPr marL="984250" indent="-444500" algn="just">
              <a:buAutoNum type="arabicPeriod"/>
            </a:pP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</a:p>
        </p:txBody>
      </p:sp>
    </p:spTree>
    <p:extLst>
      <p:ext uri="{BB962C8B-B14F-4D97-AF65-F5344CB8AC3E}">
        <p14:creationId xmlns:p14="http://schemas.microsoft.com/office/powerpoint/2010/main" val="1992026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Какой породы была Каштанка из одноимённого рассказа А.П. Чехова?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Дворняжка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Такса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Немецкая овчарка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Помесь такса с дворняжкой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Помесь такса с немецкой овчаркой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Помесь немецкой овчарки с дворняжкой</a:t>
            </a:r>
          </a:p>
          <a:p>
            <a:pPr marL="984250" indent="-444500" algn="just">
              <a:buAutoNum type="arabicPeriod"/>
            </a:pP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</a:p>
        </p:txBody>
      </p:sp>
    </p:spTree>
    <p:extLst>
      <p:ext uri="{BB962C8B-B14F-4D97-AF65-F5344CB8AC3E}">
        <p14:creationId xmlns:p14="http://schemas.microsoft.com/office/powerpoint/2010/main" val="3656787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0"/>
            <a:ext cx="8478982" cy="5151457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Чем конфискованным было доверху заполнено решето в руках городового, следовавшего за полицейским надзирателем Очумеловым?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Вишней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Клубникой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Крыжовником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Малиной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Чёрной смородиной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Черёмухой</a:t>
            </a:r>
          </a:p>
          <a:p>
            <a:pPr marL="984250" indent="-444500" algn="just">
              <a:buAutoNum type="arabicPeriod"/>
            </a:pP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</a:p>
        </p:txBody>
      </p:sp>
    </p:spTree>
    <p:extLst>
      <p:ext uri="{BB962C8B-B14F-4D97-AF65-F5344CB8AC3E}">
        <p14:creationId xmlns:p14="http://schemas.microsoft.com/office/powerpoint/2010/main" val="3276741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0"/>
            <a:ext cx="8478982" cy="5151457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На вокзале какой железной дороги встретились два бывших приятеля – толстый и тонкий?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Александровской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Владимирской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Георгиевской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Дормидонтовой 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Николаевской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Ярославской</a:t>
            </a:r>
          </a:p>
          <a:p>
            <a:pPr marL="984250" indent="-444500" algn="just">
              <a:buAutoNum type="arabicPeriod"/>
            </a:pP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</a:p>
        </p:txBody>
      </p:sp>
    </p:spTree>
    <p:extLst>
      <p:ext uri="{BB962C8B-B14F-4D97-AF65-F5344CB8AC3E}">
        <p14:creationId xmlns:p14="http://schemas.microsoft.com/office/powerpoint/2010/main" val="1221535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5708" y="1395689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2!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7" y="1995055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 начинать</a:t>
            </a:r>
          </a:p>
        </p:txBody>
      </p:sp>
    </p:spTree>
    <p:extLst>
      <p:ext uri="{BB962C8B-B14F-4D97-AF65-F5344CB8AC3E}">
        <p14:creationId xmlns:p14="http://schemas.microsoft.com/office/powerpoint/2010/main" val="1435156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9090" y="-1247471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037" y="1019932"/>
            <a:ext cx="8478982" cy="4818135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Во втором раунде командам также предлагается выполнить 5 заданий, на каждое из которых отводится по 1 минуте. За полный ответ команда получает 2 балла, а за частично верный ответ – 1 балл!</a:t>
            </a:r>
          </a:p>
          <a:p>
            <a:pPr algn="just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каждый заданный вопрос необходимо найти ДВА варианта ответа! Если на вопрос будет дано более двух вариантов ответа, то такой ответ будет засчитываться как неверный!</a:t>
            </a:r>
          </a:p>
        </p:txBody>
      </p:sp>
    </p:spTree>
    <p:extLst>
      <p:ext uri="{BB962C8B-B14F-4D97-AF65-F5344CB8AC3E}">
        <p14:creationId xmlns:p14="http://schemas.microsoft.com/office/powerpoint/2010/main" val="3858934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Каких псевдонимов у Чехова не было?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А. </a:t>
            </a:r>
            <a:r>
              <a:rPr lang="ru-RU" sz="2800" dirty="0" err="1"/>
              <a:t>Достойнов-Благороднов</a:t>
            </a:r>
            <a:endParaRPr lang="ru-RU" sz="2800" dirty="0"/>
          </a:p>
          <a:p>
            <a:pPr marL="984250" indent="-444500" algn="just">
              <a:buAutoNum type="arabicPeriod"/>
            </a:pPr>
            <a:r>
              <a:rPr lang="ru-RU" sz="2800" dirty="0"/>
              <a:t>Антоша </a:t>
            </a:r>
            <a:r>
              <a:rPr lang="ru-RU" sz="2800" dirty="0" err="1"/>
              <a:t>Чехонте</a:t>
            </a:r>
            <a:endParaRPr lang="ru-RU" sz="2800" dirty="0"/>
          </a:p>
          <a:p>
            <a:pPr marL="984250" indent="-444500" algn="just">
              <a:buAutoNum type="arabicPeriod"/>
            </a:pPr>
            <a:r>
              <a:rPr lang="ru-RU" sz="2800" dirty="0"/>
              <a:t>Друг Кузьмы Пруткова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В. Алов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Брат моего брата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Шиллер </a:t>
            </a:r>
            <a:r>
              <a:rPr lang="ru-RU" sz="2800" dirty="0" err="1"/>
              <a:t>Шекспирович</a:t>
            </a:r>
            <a:r>
              <a:rPr lang="ru-RU" sz="2800" dirty="0"/>
              <a:t> Гёте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</p:spTree>
    <p:extLst>
      <p:ext uri="{BB962C8B-B14F-4D97-AF65-F5344CB8AC3E}">
        <p14:creationId xmlns:p14="http://schemas.microsoft.com/office/powerpoint/2010/main" val="2775482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С кем познакомилась Каштанка на следующее утро после того, как попала в дом доброго незнакомца?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рыжим котом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серой уточкой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собакой неизвестной породы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серым гусем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пёстрым петухом-драчуном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белым котом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</a:p>
        </p:txBody>
      </p:sp>
    </p:spTree>
    <p:extLst>
      <p:ext uri="{BB962C8B-B14F-4D97-AF65-F5344CB8AC3E}">
        <p14:creationId xmlns:p14="http://schemas.microsoft.com/office/powerpoint/2010/main" val="34008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9273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545" y="-867515"/>
            <a:ext cx="7800110" cy="2751734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Команды-участницы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0582" y="1006077"/>
            <a:ext cx="5611092" cy="5644104"/>
          </a:xfrm>
        </p:spPr>
        <p:txBody>
          <a:bodyPr>
            <a:noAutofit/>
          </a:bodyPr>
          <a:lstStyle/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«Корпорация “КУРЛЫК”»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«Литературный беспредел»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5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Лунтики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«6+1»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«Гласные»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«МММ»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«Название»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«5+2»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«Ким и девочки»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«Команда-5»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«Сборная 5а класса»</a:t>
            </a:r>
          </a:p>
          <a:p>
            <a:pPr algn="just"/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«Сборная 5е класса»</a:t>
            </a:r>
          </a:p>
        </p:txBody>
      </p:sp>
    </p:spTree>
    <p:extLst>
      <p:ext uri="{BB962C8B-B14F-4D97-AF65-F5344CB8AC3E}">
        <p14:creationId xmlns:p14="http://schemas.microsoft.com/office/powerpoint/2010/main" val="1867533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Как звали братьев «злоумышленника» Дениса Григорьева?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Алексей Григорьев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Борис Григорьев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Егор Григорьев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Ефим Григорьев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Кузьма Григорьев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Матвей Григорьев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</a:p>
        </p:txBody>
      </p:sp>
    </p:spTree>
    <p:extLst>
      <p:ext uri="{BB962C8B-B14F-4D97-AF65-F5344CB8AC3E}">
        <p14:creationId xmlns:p14="http://schemas.microsoft.com/office/powerpoint/2010/main" val="1474909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Какие фамилии не упоминались в рассказе А.П. Чехова «Хамелеон»?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Бирюков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Елдырин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Жигалов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Лоботрясов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Очумелов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Хрюкин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</a:p>
        </p:txBody>
      </p:sp>
    </p:spTree>
    <p:extLst>
      <p:ext uri="{BB962C8B-B14F-4D97-AF65-F5344CB8AC3E}">
        <p14:creationId xmlns:p14="http://schemas.microsoft.com/office/powerpoint/2010/main" val="905373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530385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Куда и к кому направлялся землемер в рассказе А.П. Чехова «Пересолил»?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(выберите населённый пункт и лицо)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 Бабий Яр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 Девкино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 Тётушкино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 помещику Слепцову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 генералу Хохотову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 полковнику Несмеянову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</a:p>
        </p:txBody>
      </p:sp>
    </p:spTree>
    <p:extLst>
      <p:ext uri="{BB962C8B-B14F-4D97-AF65-F5344CB8AC3E}">
        <p14:creationId xmlns:p14="http://schemas.microsoft.com/office/powerpoint/2010/main" val="2921009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быстро сдаём бланки!!!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ЗАКОНЧИЛИСЬ!</a:t>
            </a:r>
          </a:p>
        </p:txBody>
      </p:sp>
    </p:spTree>
    <p:extLst>
      <p:ext uri="{BB962C8B-B14F-4D97-AF65-F5344CB8AC3E}">
        <p14:creationId xmlns:p14="http://schemas.microsoft.com/office/powerpoint/2010/main" val="1774642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 правильные ответы!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 ГОТОВЫ?</a:t>
            </a:r>
          </a:p>
        </p:txBody>
      </p:sp>
    </p:spTree>
    <p:extLst>
      <p:ext uri="{BB962C8B-B14F-4D97-AF65-F5344CB8AC3E}">
        <p14:creationId xmlns:p14="http://schemas.microsoft.com/office/powerpoint/2010/main" val="3668304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Каких псевдонимов у Чехова не было?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А. </a:t>
            </a:r>
            <a:r>
              <a:rPr lang="ru-RU" sz="2800" dirty="0" err="1"/>
              <a:t>Достойнов-Благороднов</a:t>
            </a:r>
            <a:endParaRPr lang="ru-RU" sz="2800" dirty="0"/>
          </a:p>
          <a:p>
            <a:pPr marL="984250" indent="-444500" algn="just">
              <a:buAutoNum type="arabicPeriod"/>
            </a:pPr>
            <a:r>
              <a:rPr lang="ru-RU" sz="2800" dirty="0"/>
              <a:t>Антоша </a:t>
            </a:r>
            <a:r>
              <a:rPr lang="ru-RU" sz="2800" dirty="0" err="1"/>
              <a:t>Чехонте</a:t>
            </a:r>
            <a:endParaRPr lang="ru-RU" sz="2800" dirty="0"/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 Кузьмы Пруткова (Ф.М. Достоевский)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Алов (Н.В. Гоголь)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Брат моего брата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Шиллер </a:t>
            </a:r>
            <a:r>
              <a:rPr lang="ru-RU" sz="2800" dirty="0" err="1"/>
              <a:t>Шекспирович</a:t>
            </a:r>
            <a:r>
              <a:rPr lang="ru-RU" sz="2800" dirty="0"/>
              <a:t> Гёте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</p:spTree>
    <p:extLst>
      <p:ext uri="{BB962C8B-B14F-4D97-AF65-F5344CB8AC3E}">
        <p14:creationId xmlns:p14="http://schemas.microsoft.com/office/powerpoint/2010/main" val="3658536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С кем познакомилась Каштанка на следующее утро после того, как попала в дом доброго незнакомца?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рыжим котом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серой уточкой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собакой неизвестной породы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серым гусем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 пёстрым петухом-драчуном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белым котом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</a:p>
        </p:txBody>
      </p:sp>
    </p:spTree>
    <p:extLst>
      <p:ext uri="{BB962C8B-B14F-4D97-AF65-F5344CB8AC3E}">
        <p14:creationId xmlns:p14="http://schemas.microsoft.com/office/powerpoint/2010/main" val="3046885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Как звали братьев «злоумышленника» Дениса Григорьева?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Алексей Григорьев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Борис Григорьев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Егор Григорьев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Ефим Григорьев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Кузьма Григорьев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Матвей Григорьев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</a:p>
        </p:txBody>
      </p:sp>
    </p:spTree>
    <p:extLst>
      <p:ext uri="{BB962C8B-B14F-4D97-AF65-F5344CB8AC3E}">
        <p14:creationId xmlns:p14="http://schemas.microsoft.com/office/powerpoint/2010/main" val="1255549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Какие фамилии не упоминались в рассказе А.П. Чехова «Хамелеон»?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Бирюков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Елдырин (городовой)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Жигалов (генерал)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Лоботрясов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Очумелов (надзиратель)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Хрюкин (укушенный ювелир)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</a:p>
        </p:txBody>
      </p:sp>
    </p:spTree>
    <p:extLst>
      <p:ext uri="{BB962C8B-B14F-4D97-AF65-F5344CB8AC3E}">
        <p14:creationId xmlns:p14="http://schemas.microsoft.com/office/powerpoint/2010/main" val="3580396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2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530385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Куда и к кому направлялся землемер в рассказе А.П. Чехова «Пересолил»?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(выберите населённый пункт и лицо)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 Бабий Яр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Девкино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 Тётушкино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 помещику Слепцову</a:t>
            </a:r>
          </a:p>
          <a:p>
            <a:pPr marL="984250" indent="-444500" algn="just">
              <a:buAutoNum type="arabicPeriod"/>
            </a:pPr>
            <a:r>
              <a:rPr lang="ru-RU" sz="2800" u="sng" dirty="0">
                <a:solidFill>
                  <a:srgbClr val="002060"/>
                </a:solidFill>
              </a:rPr>
              <a:t>к генералу Хохотову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 полковнику Несмеянову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</a:p>
        </p:txBody>
      </p:sp>
    </p:spTree>
    <p:extLst>
      <p:ext uri="{BB962C8B-B14F-4D97-AF65-F5344CB8AC3E}">
        <p14:creationId xmlns:p14="http://schemas.microsoft.com/office/powerpoint/2010/main" val="3360107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9090" y="-1247471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037" y="1019932"/>
            <a:ext cx="8478982" cy="4818135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В первом раунде командам предлагается выполнить 5 заданий, на каждое из которых отводится по 1 минуте. За каждый правильный ответ команда получает по одному баллу!</a:t>
            </a:r>
          </a:p>
          <a:p>
            <a:pPr algn="just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каждый заданный вопрос можно найти только ОДИН правильный ответ! В качестве ответа можно написать либо выбранный номер, либо номер и слово. Если на вопрос будет дано более одного ответа, то такой ответ будет засчитываться как неверный!</a:t>
            </a:r>
          </a:p>
        </p:txBody>
      </p:sp>
    </p:spTree>
    <p:extLst>
      <p:ext uri="{BB962C8B-B14F-4D97-AF65-F5344CB8AC3E}">
        <p14:creationId xmlns:p14="http://schemas.microsoft.com/office/powerpoint/2010/main" val="16222346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5708" y="1395689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3!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7" y="1995055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 начинать</a:t>
            </a:r>
          </a:p>
        </p:txBody>
      </p:sp>
    </p:spTree>
    <p:extLst>
      <p:ext uri="{BB962C8B-B14F-4D97-AF65-F5344CB8AC3E}">
        <p14:creationId xmlns:p14="http://schemas.microsoft.com/office/powerpoint/2010/main" val="4074782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9090" y="-1247471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535" y="777312"/>
            <a:ext cx="8478982" cy="530337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В третьем раунде командам на выполнение одного задания отводится 2 минуты, при этом не даётся никаких вариантов ответа, его команды формулируют самостоятельно!</a:t>
            </a:r>
          </a:p>
          <a:p>
            <a:pPr algn="just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 того, в данном раунде вы можете делать дополнительные ставки: если вы уверены в правильности ответа, то можете после ответа написать +1 или +2. Если вы даёте правильный ответ, то к общей сумме добавляется сумма сделанной вами ставки; если ответ неверен – от общей суммы убавляется сумма ставки. </a:t>
            </a:r>
          </a:p>
          <a:p>
            <a:pPr algn="just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СТАВКУ ДЕЛАТЬ НЕОБЯЗАТЕЛЬНО!</a:t>
            </a:r>
          </a:p>
        </p:txBody>
      </p:sp>
    </p:spTree>
    <p:extLst>
      <p:ext uri="{BB962C8B-B14F-4D97-AF65-F5344CB8AC3E}">
        <p14:creationId xmlns:p14="http://schemas.microsoft.com/office/powerpoint/2010/main" val="220938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Узнайте героя по его описанию. В ответе запишите, как называет героя сам А.П. Чехов (0,5 б.) и название произведения (0,5 б.).</a:t>
            </a:r>
          </a:p>
          <a:p>
            <a:pPr algn="l"/>
            <a:r>
              <a:rPr lang="ru-RU" sz="2800" dirty="0"/>
              <a:t>…Высокий коренастый старик в коричневой рясе и с широким кожаным поясом. Правый глаз с бельмом и полузакрыт, на носу бородавка, похожая издали на большую муху.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</p:spTree>
    <p:extLst>
      <p:ext uri="{BB962C8B-B14F-4D97-AF65-F5344CB8AC3E}">
        <p14:creationId xmlns:p14="http://schemas.microsoft.com/office/powerpoint/2010/main" val="3997045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Узнайте героя по его описанию. В ответе запишите, как называет героя сам А.П. Чехов (0,5 б.) и название произведения (0,5 б.).</a:t>
            </a:r>
          </a:p>
          <a:p>
            <a:pPr algn="just"/>
            <a:r>
              <a:rPr lang="ru-RU" sz="2800" dirty="0"/>
              <a:t>…Толстый человек лет сорока, в поношенной </a:t>
            </a:r>
            <a:r>
              <a:rPr lang="ru-RU" sz="2800" dirty="0" err="1"/>
              <a:t>чечунчовой</a:t>
            </a:r>
            <a:r>
              <a:rPr lang="ru-RU" sz="2800" dirty="0"/>
              <a:t> жакетке и в истрёпанных триковых брюках. На лице выражение чувства долга и приятности. Между указательным и средним пальцами левой руки — сигара, распространяющая зловоние.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</a:p>
        </p:txBody>
      </p:sp>
    </p:spTree>
    <p:extLst>
      <p:ext uri="{BB962C8B-B14F-4D97-AF65-F5344CB8AC3E}">
        <p14:creationId xmlns:p14="http://schemas.microsoft.com/office/powerpoint/2010/main" val="3681139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517423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Очень часто высказывания великих писателей цитируются людьми, никогда не читавшими произведения, из которых взяты цитаты. Например, многим людям известно принадлежащее А.П. Чехову выражение </a:t>
            </a: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«Краткость – сестра таланта»</a:t>
            </a:r>
            <a:r>
              <a:rPr lang="ru-RU" sz="3200" b="1" dirty="0"/>
              <a:t>, но лишь единицы знают, что взято оно из письма писателя своему брату Александру.</a:t>
            </a:r>
          </a:p>
          <a:p>
            <a:pPr algn="l"/>
            <a:r>
              <a:rPr lang="ru-RU" sz="2800" dirty="0"/>
              <a:t>Как в литературе называется такая обобщённая глубокая мысль, выраженная в лаконичной, краткой, художественно заострённой форме?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</a:p>
        </p:txBody>
      </p:sp>
    </p:spTree>
    <p:extLst>
      <p:ext uri="{BB962C8B-B14F-4D97-AF65-F5344CB8AC3E}">
        <p14:creationId xmlns:p14="http://schemas.microsoft.com/office/powerpoint/2010/main" val="3816694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517423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Именем какого малийца, сына Эвридема, изменнически указавшего персам обход в Фермопильском ущелье через Каллидром, тем самым подвергшего гибели Леонида со спартанцами и феспийцами, окружёнными с двух сторон неприятелем, прозвали в детстве одного из героев чеховского рассказа за его любовь к ябедничеству?</a:t>
            </a:r>
          </a:p>
          <a:p>
            <a:pPr algn="l"/>
            <a:r>
              <a:rPr lang="ru-RU" sz="2800" dirty="0"/>
              <a:t>Назовите прозвище и имя героя рассказа и название произведения. Засчитывается только полный ответ.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</a:p>
        </p:txBody>
      </p:sp>
    </p:spTree>
    <p:extLst>
      <p:ext uri="{BB962C8B-B14F-4D97-AF65-F5344CB8AC3E}">
        <p14:creationId xmlns:p14="http://schemas.microsoft.com/office/powerpoint/2010/main" val="13620744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517423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Назовите две клички и название рассказа, в котором повествуется о собаке, жившей сначала у столяра, а потом у клоуна из цирка.</a:t>
            </a:r>
          </a:p>
          <a:p>
            <a:pPr algn="l"/>
            <a:r>
              <a:rPr lang="ru-RU" sz="2800" dirty="0"/>
              <a:t>Засчитывается только полный ответ.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</a:p>
        </p:txBody>
      </p:sp>
    </p:spTree>
    <p:extLst>
      <p:ext uri="{BB962C8B-B14F-4D97-AF65-F5344CB8AC3E}">
        <p14:creationId xmlns:p14="http://schemas.microsoft.com/office/powerpoint/2010/main" val="26651339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быстро сдаём бланки!!!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ЗАКОНЧИЛИСЬ!</a:t>
            </a:r>
          </a:p>
        </p:txBody>
      </p:sp>
    </p:spTree>
    <p:extLst>
      <p:ext uri="{BB962C8B-B14F-4D97-AF65-F5344CB8AC3E}">
        <p14:creationId xmlns:p14="http://schemas.microsoft.com/office/powerpoint/2010/main" val="66426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 правильные ответы!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 ГОТОВЫ?</a:t>
            </a:r>
          </a:p>
        </p:txBody>
      </p:sp>
    </p:spTree>
    <p:extLst>
      <p:ext uri="{BB962C8B-B14F-4D97-AF65-F5344CB8AC3E}">
        <p14:creationId xmlns:p14="http://schemas.microsoft.com/office/powerpoint/2010/main" val="36435479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Узнайте героя по его описанию. В ответе запишите, как называет героя сам А.П. Чехов (0,5 б.) и название произведения (0,5 б.).</a:t>
            </a:r>
          </a:p>
          <a:p>
            <a:pPr algn="l"/>
            <a:r>
              <a:rPr lang="ru-RU" sz="2800" dirty="0"/>
              <a:t>…Высокий коренастый старик в коричневой рясе и с широким кожаным поясом. Правый глаз с бельмом и полузакрыт, на носу бородавка, похожая издали на большую муху.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/>
              <a:t>ОТВЕТ: </a:t>
            </a: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дьячок Вонмигласов, рассказ «Хирургия»</a:t>
            </a: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</p:spTree>
    <p:extLst>
      <p:ext uri="{BB962C8B-B14F-4D97-AF65-F5344CB8AC3E}">
        <p14:creationId xmlns:p14="http://schemas.microsoft.com/office/powerpoint/2010/main" val="180429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Выберите географическое название, никак не связанное с жизнью и творчеством А.П. Чехова.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Таганрог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Сахалин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Камчатка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Владивосток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Сингапур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Одесса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</p:spTree>
    <p:extLst>
      <p:ext uri="{BB962C8B-B14F-4D97-AF65-F5344CB8AC3E}">
        <p14:creationId xmlns:p14="http://schemas.microsoft.com/office/powerpoint/2010/main" val="530060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Узнайте героя по его описанию. В ответе запишите, как называет героя сам А.П. Чехов (0,5 б.) и название произведения (0,5 б.).</a:t>
            </a:r>
          </a:p>
          <a:p>
            <a:pPr algn="just"/>
            <a:r>
              <a:rPr lang="ru-RU" sz="2800" dirty="0"/>
              <a:t>…Толстый человек лет сорока, в поношенной </a:t>
            </a:r>
            <a:r>
              <a:rPr lang="ru-RU" sz="2800" dirty="0" err="1"/>
              <a:t>чечунчовой</a:t>
            </a:r>
            <a:r>
              <a:rPr lang="ru-RU" sz="2800" dirty="0"/>
              <a:t> жакетке и в истрёпанных триковых брюках. На лице выражение чувства долга и приятности. Между указательным и средним пальцами левой руки — сигара, распространяющая зловоние.</a:t>
            </a:r>
          </a:p>
          <a:p>
            <a:pPr algn="just"/>
            <a:r>
              <a:rPr lang="ru-RU" sz="2800" dirty="0"/>
              <a:t>ОТВЕТ: </a:t>
            </a: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фельдшер Курятин, рассказ «Хирургия»</a:t>
            </a: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</a:p>
        </p:txBody>
      </p:sp>
    </p:spTree>
    <p:extLst>
      <p:ext uri="{BB962C8B-B14F-4D97-AF65-F5344CB8AC3E}">
        <p14:creationId xmlns:p14="http://schemas.microsoft.com/office/powerpoint/2010/main" val="26201348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183" y="963404"/>
            <a:ext cx="8478982" cy="5545883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Очень часто высказывания великих писателей цитируются людьми, никогда не читавшими произведения, из которых взяты цитаты. Например, многим людям известно принадлежащее А.П. Чехову выражение </a:t>
            </a: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«Краткость – сестра таланта»</a:t>
            </a:r>
            <a:r>
              <a:rPr lang="ru-RU" sz="3200" b="1" dirty="0"/>
              <a:t>, но лишь единицы знают, что взято оно из письма писателя своему брату Александру.</a:t>
            </a:r>
          </a:p>
          <a:p>
            <a:pPr algn="l"/>
            <a:r>
              <a:rPr lang="ru-RU" sz="2800" dirty="0"/>
              <a:t>Как в литературе называется такая обобщённая глубокая мысль, выраженная в лаконичной, краткой, художественно заострённой форме? </a:t>
            </a:r>
          </a:p>
          <a:p>
            <a:pPr algn="l"/>
            <a:r>
              <a:rPr lang="ru-RU" sz="2800" dirty="0"/>
              <a:t>ОТВЕТ: </a:t>
            </a: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афоризм</a:t>
            </a: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</a:p>
        </p:txBody>
      </p:sp>
    </p:spTree>
    <p:extLst>
      <p:ext uri="{BB962C8B-B14F-4D97-AF65-F5344CB8AC3E}">
        <p14:creationId xmlns:p14="http://schemas.microsoft.com/office/powerpoint/2010/main" val="24550413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517423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Именем какого малийца, сына Эвридема, изменнически указавшего персам обход в Фермопильском ущелье через Каллидром, тем самым подвергшего гибели Леонида со спартанцами и феспийцами, окружёнными с двух сторон неприятелем, прозвали в детстве одного из героев чеховского рассказа за его любовь к ябедничеству?</a:t>
            </a:r>
          </a:p>
          <a:p>
            <a:pPr algn="l"/>
            <a:r>
              <a:rPr lang="ru-RU" sz="2800" dirty="0"/>
              <a:t>Назовите прозвище и имя героя рассказа и название произведения. Засчитывается только полный ответ.</a:t>
            </a:r>
          </a:p>
          <a:p>
            <a:pPr algn="l"/>
            <a:r>
              <a:rPr lang="ru-RU" sz="2800" dirty="0"/>
              <a:t>ОТВЕТ: </a:t>
            </a: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Эфиальт, Порфирий, «Толстый и тонкий»</a:t>
            </a: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</a:p>
        </p:txBody>
      </p:sp>
    </p:spTree>
    <p:extLst>
      <p:ext uri="{BB962C8B-B14F-4D97-AF65-F5344CB8AC3E}">
        <p14:creationId xmlns:p14="http://schemas.microsoft.com/office/powerpoint/2010/main" val="31720717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517423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Назовите две клички и название рассказа, в котором повествуется о собаке, жившей сначала у столяра, а потом у клоуна из цирка.</a:t>
            </a:r>
          </a:p>
          <a:p>
            <a:pPr algn="l"/>
            <a:r>
              <a:rPr lang="ru-RU" sz="2800" dirty="0"/>
              <a:t>Засчитывается только полный ответ.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/>
              <a:t>ОТВЕТ: </a:t>
            </a: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Каштанка и Тётка, рассказ «Каштанка»</a:t>
            </a: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</a:p>
        </p:txBody>
      </p:sp>
    </p:spTree>
    <p:extLst>
      <p:ext uri="{BB962C8B-B14F-4D97-AF65-F5344CB8AC3E}">
        <p14:creationId xmlns:p14="http://schemas.microsoft.com/office/powerpoint/2010/main" val="41955835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5708" y="1395689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4!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7" y="1995055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 начинать</a:t>
            </a:r>
          </a:p>
        </p:txBody>
      </p:sp>
    </p:spTree>
    <p:extLst>
      <p:ext uri="{BB962C8B-B14F-4D97-AF65-F5344CB8AC3E}">
        <p14:creationId xmlns:p14="http://schemas.microsoft.com/office/powerpoint/2010/main" val="27337331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9090" y="-1247471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535" y="777312"/>
            <a:ext cx="8478982" cy="530337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В четвёртом раунде вновь на выполнение одного задания отводится 2 минуты! </a:t>
            </a:r>
          </a:p>
          <a:p>
            <a:pPr algn="just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 того, вновь вы можете делать дополнительные ставки: если вы уверены в правильности ответа, то можете после ответа написать +1 или +2. Если вы даёте правильный ответ, то к общей сумме добавляется сумма сделанной вами ставки; если ответ неверен – от общей суммы убавляется сумма ставки. </a:t>
            </a:r>
          </a:p>
          <a:p>
            <a:pPr algn="just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СТАВКУ ДЕЛАТЬ НЕОБЯЗАТЕЛЬНО!</a:t>
            </a:r>
          </a:p>
        </p:txBody>
      </p:sp>
    </p:spTree>
    <p:extLst>
      <p:ext uri="{BB962C8B-B14F-4D97-AF65-F5344CB8AC3E}">
        <p14:creationId xmlns:p14="http://schemas.microsoft.com/office/powerpoint/2010/main" val="27389708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2" y="1180071"/>
            <a:ext cx="8423563" cy="159188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/>
              <a:t>Найдите соответствие: к каждому слову, обозначенному цифрой, подберите его краткое значение, обозначенное буквой (слова из рассказа А.П. Чехова «Пересолил»)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E7EDC72-44A2-40E8-804C-7EBD48E66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128767"/>
              </p:ext>
            </p:extLst>
          </p:nvPr>
        </p:nvGraphicFramePr>
        <p:xfrm>
          <a:off x="854363" y="2771957"/>
          <a:ext cx="774931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382">
                  <a:extLst>
                    <a:ext uri="{9D8B030D-6E8A-4147-A177-3AD203B41FA5}">
                      <a16:colId xmlns:a16="http://schemas.microsoft.com/office/drawing/2014/main" val="3167804397"/>
                    </a:ext>
                  </a:extLst>
                </a:gridCol>
                <a:gridCol w="2735529">
                  <a:extLst>
                    <a:ext uri="{9D8B030D-6E8A-4147-A177-3AD203B41FA5}">
                      <a16:colId xmlns:a16="http://schemas.microsoft.com/office/drawing/2014/main" val="1714823988"/>
                    </a:ext>
                  </a:extLst>
                </a:gridCol>
                <a:gridCol w="547999">
                  <a:extLst>
                    <a:ext uri="{9D8B030D-6E8A-4147-A177-3AD203B41FA5}">
                      <a16:colId xmlns:a16="http://schemas.microsoft.com/office/drawing/2014/main" val="551070823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32599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Реприманд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грубое некрашеное сукно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62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Сермяга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младший командир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15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Терпуг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морская рыба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7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Урядник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упрёк, выговор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06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0971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2" y="1180071"/>
            <a:ext cx="8423563" cy="159188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/>
              <a:t>Найдите соответствие: к каждой фамилии, обозначенной цифрой, подберите соответствующее имя, обозначенное буквой (рассказ А.П. Чехова «Злоумышленник»)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E7EDC72-44A2-40E8-804C-7EBD48E66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170134"/>
              </p:ext>
            </p:extLst>
          </p:nvPr>
        </p:nvGraphicFramePr>
        <p:xfrm>
          <a:off x="854363" y="2771957"/>
          <a:ext cx="774931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382">
                  <a:extLst>
                    <a:ext uri="{9D8B030D-6E8A-4147-A177-3AD203B41FA5}">
                      <a16:colId xmlns:a16="http://schemas.microsoft.com/office/drawing/2014/main" val="3167804397"/>
                    </a:ext>
                  </a:extLst>
                </a:gridCol>
                <a:gridCol w="2735529">
                  <a:extLst>
                    <a:ext uri="{9D8B030D-6E8A-4147-A177-3AD203B41FA5}">
                      <a16:colId xmlns:a16="http://schemas.microsoft.com/office/drawing/2014/main" val="1714823988"/>
                    </a:ext>
                  </a:extLst>
                </a:gridCol>
                <a:gridCol w="547999">
                  <a:extLst>
                    <a:ext uri="{9D8B030D-6E8A-4147-A177-3AD203B41FA5}">
                      <a16:colId xmlns:a16="http://schemas.microsoft.com/office/drawing/2014/main" val="551070823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32599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Акинфов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Денис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62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Григорьев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Иван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15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Петров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Игнат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7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Семёнов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Митрофан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06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6547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2" y="1180071"/>
            <a:ext cx="8423563" cy="394611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/>
              <a:t>В каком порядке Чеховым упоминаются различные персонажи рассказа «Хамелеон» (необязательно принимающие участие в каких-либо действиях)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Генерал Жигалов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Городовой Елдырин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Золотых дел мастер Хрюкин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Купец Пичугин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Надзиратель Очумелов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</a:p>
        </p:txBody>
      </p:sp>
    </p:spTree>
    <p:extLst>
      <p:ext uri="{BB962C8B-B14F-4D97-AF65-F5344CB8AC3E}">
        <p14:creationId xmlns:p14="http://schemas.microsoft.com/office/powerpoint/2010/main" val="10345547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2" y="1180071"/>
            <a:ext cx="8423563" cy="394611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/>
              <a:t>В каком порядке Лука Александрыч посещал людей и заведения перед тем, как от него отбилась Каштанка (рассказ А.П. Чехова «Каштанка»)?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Заказчики 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Кум 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Переплётчик 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Сестра 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Трактир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</a:p>
        </p:txBody>
      </p:sp>
    </p:spTree>
    <p:extLst>
      <p:ext uri="{BB962C8B-B14F-4D97-AF65-F5344CB8AC3E}">
        <p14:creationId xmlns:p14="http://schemas.microsoft.com/office/powerpoint/2010/main" val="25604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Найдите в списке название произведения, «выпадающее» из общего перечня (отличающееся чем-то от других).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«Ванька»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«Вишнёвый сад»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«Пересолил»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«Толстый и тонкий»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«Хамелеон»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«Хирургия»</a:t>
            </a:r>
          </a:p>
          <a:p>
            <a:pPr marL="984250" indent="-444500" algn="just">
              <a:buAutoNum type="arabicPeriod"/>
            </a:pP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</a:p>
        </p:txBody>
      </p:sp>
    </p:spTree>
    <p:extLst>
      <p:ext uri="{BB962C8B-B14F-4D97-AF65-F5344CB8AC3E}">
        <p14:creationId xmlns:p14="http://schemas.microsoft.com/office/powerpoint/2010/main" val="32547625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437" y="1072786"/>
            <a:ext cx="8423563" cy="18288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/>
              <a:t>Какие средства для лечения больного зуба предлагали дьячку Вонмигласову разные люди (рассказ А.П. Чехова «Хирургия»)? К каждому «советчику» подберите по 2 предложенных средства.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8C890AF2-F1B1-46D8-AED3-E6ACE9121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667956"/>
              </p:ext>
            </p:extLst>
          </p:nvPr>
        </p:nvGraphicFramePr>
        <p:xfrm>
          <a:off x="720437" y="2926655"/>
          <a:ext cx="8128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199">
                  <a:extLst>
                    <a:ext uri="{9D8B030D-6E8A-4147-A177-3AD203B41FA5}">
                      <a16:colId xmlns:a16="http://schemas.microsoft.com/office/drawing/2014/main" val="1143548940"/>
                    </a:ext>
                  </a:extLst>
                </a:gridCol>
                <a:gridCol w="3606801">
                  <a:extLst>
                    <a:ext uri="{9D8B030D-6E8A-4147-A177-3AD203B41FA5}">
                      <a16:colId xmlns:a16="http://schemas.microsoft.com/office/drawing/2014/main" val="2804517239"/>
                    </a:ext>
                  </a:extLst>
                </a:gridCol>
                <a:gridCol w="480290">
                  <a:extLst>
                    <a:ext uri="{9D8B030D-6E8A-4147-A177-3AD203B41FA5}">
                      <a16:colId xmlns:a16="http://schemas.microsoft.com/office/drawing/2014/main" val="3780708622"/>
                    </a:ext>
                  </a:extLst>
                </a:gridCol>
                <a:gridCol w="3583710">
                  <a:extLst>
                    <a:ext uri="{9D8B030D-6E8A-4147-A177-3AD203B41FA5}">
                      <a16:colId xmlns:a16="http://schemas.microsoft.com/office/drawing/2014/main" val="2268816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Отец диакон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Водка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38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Гликерия Анисимовна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Заговорённая соль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06933"/>
                  </a:ext>
                </a:extLst>
              </a:tr>
              <a:tr h="370840">
                <a:tc rowSpan="4"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Молоко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917809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Ниточка с горы Афон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56087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Хрен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97051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Чеснок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476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907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быстро сдаём бланки!!!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ЗАКОНЧИЛИСЬ!</a:t>
            </a:r>
          </a:p>
        </p:txBody>
      </p:sp>
    </p:spTree>
    <p:extLst>
      <p:ext uri="{BB962C8B-B14F-4D97-AF65-F5344CB8AC3E}">
        <p14:creationId xmlns:p14="http://schemas.microsoft.com/office/powerpoint/2010/main" val="30878510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 правильные ответы!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 ГОТОВЫ?</a:t>
            </a:r>
          </a:p>
        </p:txBody>
      </p:sp>
    </p:spTree>
    <p:extLst>
      <p:ext uri="{BB962C8B-B14F-4D97-AF65-F5344CB8AC3E}">
        <p14:creationId xmlns:p14="http://schemas.microsoft.com/office/powerpoint/2010/main" val="12709164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2" y="1180071"/>
            <a:ext cx="8423563" cy="159188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/>
              <a:t>Найдите соответствие: к каждому слову, обозначенному цифрой, подберите его краткое значение, обозначенное буквой (слова из рассказа А.П. Чехова «Пересолил»)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E7EDC72-44A2-40E8-804C-7EBD48E66CD7}"/>
              </a:ext>
            </a:extLst>
          </p:cNvPr>
          <p:cNvGraphicFramePr>
            <a:graphicFrameLocks noGrp="1"/>
          </p:cNvGraphicFramePr>
          <p:nvPr/>
        </p:nvGraphicFramePr>
        <p:xfrm>
          <a:off x="854363" y="2771957"/>
          <a:ext cx="774931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382">
                  <a:extLst>
                    <a:ext uri="{9D8B030D-6E8A-4147-A177-3AD203B41FA5}">
                      <a16:colId xmlns:a16="http://schemas.microsoft.com/office/drawing/2014/main" val="3167804397"/>
                    </a:ext>
                  </a:extLst>
                </a:gridCol>
                <a:gridCol w="2735529">
                  <a:extLst>
                    <a:ext uri="{9D8B030D-6E8A-4147-A177-3AD203B41FA5}">
                      <a16:colId xmlns:a16="http://schemas.microsoft.com/office/drawing/2014/main" val="1714823988"/>
                    </a:ext>
                  </a:extLst>
                </a:gridCol>
                <a:gridCol w="547999">
                  <a:extLst>
                    <a:ext uri="{9D8B030D-6E8A-4147-A177-3AD203B41FA5}">
                      <a16:colId xmlns:a16="http://schemas.microsoft.com/office/drawing/2014/main" val="551070823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32599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Реприманд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грубое некрашеное сукно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62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Сермяга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младший командир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15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Терпуг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морская рыба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7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Урядник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упрёк, выговор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061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B466E3-C3B3-4654-9CCD-26D4910663BD}"/>
              </a:ext>
            </a:extLst>
          </p:cNvPr>
          <p:cNvSpPr txBox="1"/>
          <p:nvPr/>
        </p:nvSpPr>
        <p:spPr>
          <a:xfrm>
            <a:off x="854363" y="5223164"/>
            <a:ext cx="450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dirty="0"/>
              <a:t> </a:t>
            </a:r>
            <a:r>
              <a:rPr lang="ru-RU" sz="2800" u="sng" dirty="0">
                <a:solidFill>
                  <a:srgbClr val="002060"/>
                </a:solidFill>
              </a:rPr>
              <a:t>1-Г, 2-А, 3-В, 4-Б</a:t>
            </a:r>
          </a:p>
        </p:txBody>
      </p:sp>
    </p:spTree>
    <p:extLst>
      <p:ext uri="{BB962C8B-B14F-4D97-AF65-F5344CB8AC3E}">
        <p14:creationId xmlns:p14="http://schemas.microsoft.com/office/powerpoint/2010/main" val="3573929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2" y="1180071"/>
            <a:ext cx="8423563" cy="159188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/>
              <a:t>Найдите соответствие: к каждой фамилии, обозначенной цифрой, подберите соответствующее имя, обозначенное буквой (рассказ А.П. Чехова «Злоумышленник»)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E7EDC72-44A2-40E8-804C-7EBD48E66CD7}"/>
              </a:ext>
            </a:extLst>
          </p:cNvPr>
          <p:cNvGraphicFramePr>
            <a:graphicFrameLocks noGrp="1"/>
          </p:cNvGraphicFramePr>
          <p:nvPr/>
        </p:nvGraphicFramePr>
        <p:xfrm>
          <a:off x="854363" y="2771957"/>
          <a:ext cx="774931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382">
                  <a:extLst>
                    <a:ext uri="{9D8B030D-6E8A-4147-A177-3AD203B41FA5}">
                      <a16:colId xmlns:a16="http://schemas.microsoft.com/office/drawing/2014/main" val="3167804397"/>
                    </a:ext>
                  </a:extLst>
                </a:gridCol>
                <a:gridCol w="2735529">
                  <a:extLst>
                    <a:ext uri="{9D8B030D-6E8A-4147-A177-3AD203B41FA5}">
                      <a16:colId xmlns:a16="http://schemas.microsoft.com/office/drawing/2014/main" val="1714823988"/>
                    </a:ext>
                  </a:extLst>
                </a:gridCol>
                <a:gridCol w="547999">
                  <a:extLst>
                    <a:ext uri="{9D8B030D-6E8A-4147-A177-3AD203B41FA5}">
                      <a16:colId xmlns:a16="http://schemas.microsoft.com/office/drawing/2014/main" val="551070823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32599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Акинфов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Денис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62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Григорьев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Иван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15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Петров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Игнат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7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Семёнов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Митрофан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061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379CAC3-A699-4FC9-9135-183152AAF93A}"/>
              </a:ext>
            </a:extLst>
          </p:cNvPr>
          <p:cNvSpPr txBox="1"/>
          <p:nvPr/>
        </p:nvSpPr>
        <p:spPr>
          <a:xfrm>
            <a:off x="854363" y="5223164"/>
            <a:ext cx="450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dirty="0"/>
              <a:t> </a:t>
            </a:r>
            <a:r>
              <a:rPr lang="ru-RU" sz="2800" u="sng" dirty="0">
                <a:solidFill>
                  <a:srgbClr val="002060"/>
                </a:solidFill>
              </a:rPr>
              <a:t>1-Б, 2-А, 3-Г, 4-В</a:t>
            </a:r>
          </a:p>
        </p:txBody>
      </p:sp>
    </p:spTree>
    <p:extLst>
      <p:ext uri="{BB962C8B-B14F-4D97-AF65-F5344CB8AC3E}">
        <p14:creationId xmlns:p14="http://schemas.microsoft.com/office/powerpoint/2010/main" val="6813473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2" y="1180071"/>
            <a:ext cx="8423563" cy="394611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/>
              <a:t>В каком порядке Чеховым упоминаются различные персонажи рассказа «Хамелеон» (необязательно принимающие участие в каких-либо действиях)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Генерал Жигалов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Городовой Елдырин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Золотых дел мастер Хрюкин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Купец Пичугин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Надзиратель Очумелов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CD1A91-F8B3-4AFA-BC23-D859EAD9D051}"/>
              </a:ext>
            </a:extLst>
          </p:cNvPr>
          <p:cNvSpPr txBox="1"/>
          <p:nvPr/>
        </p:nvSpPr>
        <p:spPr>
          <a:xfrm>
            <a:off x="854363" y="5223164"/>
            <a:ext cx="450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dirty="0"/>
              <a:t> </a:t>
            </a:r>
            <a:r>
              <a:rPr lang="ru-RU" sz="2800" u="sng" dirty="0">
                <a:solidFill>
                  <a:srgbClr val="002060"/>
                </a:solidFill>
              </a:rPr>
              <a:t>52431</a:t>
            </a:r>
          </a:p>
        </p:txBody>
      </p:sp>
    </p:spTree>
    <p:extLst>
      <p:ext uri="{BB962C8B-B14F-4D97-AF65-F5344CB8AC3E}">
        <p14:creationId xmlns:p14="http://schemas.microsoft.com/office/powerpoint/2010/main" val="7320533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2" y="1180071"/>
            <a:ext cx="8423563" cy="394611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/>
              <a:t>В каком порядке Лука Александрыч посещал людей и заведения перед тем, как от него отбилась Каштанка (рассказ А.П. Чехова «Каштанка»)?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Заказчики 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Кум 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Переплётчик 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Сестра </a:t>
            </a:r>
          </a:p>
          <a:p>
            <a:pPr marL="514350" indent="-514350" algn="l">
              <a:buAutoNum type="arabicParenR"/>
            </a:pPr>
            <a:r>
              <a:rPr lang="ru-RU" sz="2800" dirty="0"/>
              <a:t>Трактир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8CCE14-55CC-43FE-8AD3-425B4E46C6B4}"/>
              </a:ext>
            </a:extLst>
          </p:cNvPr>
          <p:cNvSpPr txBox="1"/>
          <p:nvPr/>
        </p:nvSpPr>
        <p:spPr>
          <a:xfrm>
            <a:off x="854363" y="5223164"/>
            <a:ext cx="450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dirty="0"/>
              <a:t> </a:t>
            </a:r>
            <a:r>
              <a:rPr lang="ru-RU" sz="2800" u="sng" dirty="0">
                <a:solidFill>
                  <a:srgbClr val="002060"/>
                </a:solidFill>
              </a:rPr>
              <a:t>14352</a:t>
            </a:r>
          </a:p>
        </p:txBody>
      </p:sp>
    </p:spTree>
    <p:extLst>
      <p:ext uri="{BB962C8B-B14F-4D97-AF65-F5344CB8AC3E}">
        <p14:creationId xmlns:p14="http://schemas.microsoft.com/office/powerpoint/2010/main" val="39339558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4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437" y="1072786"/>
            <a:ext cx="8423563" cy="18288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/>
              <a:t>Какие средства для лечения больного зуба предлагали дьячку Вонмигласову разные люди (рассказ А.П. Чехова «Хирургия»)? К каждому «советчику» подберите по 2 предложенных средства.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8C890AF2-F1B1-46D8-AED3-E6ACE9121F1C}"/>
              </a:ext>
            </a:extLst>
          </p:cNvPr>
          <p:cNvGraphicFramePr>
            <a:graphicFrameLocks noGrp="1"/>
          </p:cNvGraphicFramePr>
          <p:nvPr/>
        </p:nvGraphicFramePr>
        <p:xfrm>
          <a:off x="720437" y="2926655"/>
          <a:ext cx="8128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199">
                  <a:extLst>
                    <a:ext uri="{9D8B030D-6E8A-4147-A177-3AD203B41FA5}">
                      <a16:colId xmlns:a16="http://schemas.microsoft.com/office/drawing/2014/main" val="1143548940"/>
                    </a:ext>
                  </a:extLst>
                </a:gridCol>
                <a:gridCol w="3606801">
                  <a:extLst>
                    <a:ext uri="{9D8B030D-6E8A-4147-A177-3AD203B41FA5}">
                      <a16:colId xmlns:a16="http://schemas.microsoft.com/office/drawing/2014/main" val="2804517239"/>
                    </a:ext>
                  </a:extLst>
                </a:gridCol>
                <a:gridCol w="480290">
                  <a:extLst>
                    <a:ext uri="{9D8B030D-6E8A-4147-A177-3AD203B41FA5}">
                      <a16:colId xmlns:a16="http://schemas.microsoft.com/office/drawing/2014/main" val="3780708622"/>
                    </a:ext>
                  </a:extLst>
                </a:gridCol>
                <a:gridCol w="3583710">
                  <a:extLst>
                    <a:ext uri="{9D8B030D-6E8A-4147-A177-3AD203B41FA5}">
                      <a16:colId xmlns:a16="http://schemas.microsoft.com/office/drawing/2014/main" val="2268816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Отец диакон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Водка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38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Гликерия Анисимовна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Заговорённая соль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06933"/>
                  </a:ext>
                </a:extLst>
              </a:tr>
              <a:tr h="370840">
                <a:tc rowSpan="4"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Молоко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917809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Ниточка с горы Афон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56087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Хрен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97051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Чеснок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47659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3170A3-3A7F-4554-B2BF-D3E3913146DF}"/>
              </a:ext>
            </a:extLst>
          </p:cNvPr>
          <p:cNvSpPr txBox="1"/>
          <p:nvPr/>
        </p:nvSpPr>
        <p:spPr>
          <a:xfrm>
            <a:off x="822036" y="5001491"/>
            <a:ext cx="450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dirty="0"/>
              <a:t> </a:t>
            </a:r>
            <a:r>
              <a:rPr lang="ru-RU" sz="2800" u="sng" dirty="0">
                <a:solidFill>
                  <a:srgbClr val="002060"/>
                </a:solidFill>
              </a:rPr>
              <a:t>1-АД, 2-ВГ</a:t>
            </a:r>
          </a:p>
        </p:txBody>
      </p:sp>
    </p:spTree>
    <p:extLst>
      <p:ext uri="{BB962C8B-B14F-4D97-AF65-F5344CB8AC3E}">
        <p14:creationId xmlns:p14="http://schemas.microsoft.com/office/powerpoint/2010/main" val="36399774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5708" y="1395689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5!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7" y="1995055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 начинать</a:t>
            </a:r>
          </a:p>
        </p:txBody>
      </p:sp>
    </p:spTree>
    <p:extLst>
      <p:ext uri="{BB962C8B-B14F-4D97-AF65-F5344CB8AC3E}">
        <p14:creationId xmlns:p14="http://schemas.microsoft.com/office/powerpoint/2010/main" val="24102526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9090" y="-1247471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5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535" y="777312"/>
            <a:ext cx="8478982" cy="530337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В пятом раунде будет всего один вопрос на удачу! Ответ на него никому (даже, наверное, автору при его жизни) не был известен, пока мы не решили поиграть в «Угадайку».</a:t>
            </a:r>
          </a:p>
          <a:p>
            <a:pPr algn="just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Команда, давшая наиболее близкий к правильному ответ, получает сразу 5 баллов;</a:t>
            </a:r>
          </a:p>
          <a:p>
            <a:pPr algn="just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команда, показавшая второй результат «близости» к правильному ответу, получает 3 балла;</a:t>
            </a:r>
          </a:p>
          <a:p>
            <a:pPr algn="just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команда, показавшая третий результат, получает 1 дополнительный балл!</a:t>
            </a: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95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1"/>
            <a:ext cx="8478982" cy="449785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Какой породы была Каштанка из одноимённого рассказа А.П. Чехова?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Дворняжка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Такса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Немецкая овчарка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Помесь такса с дворняжкой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Помесь такса с немецкой овчаркой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Помесь немецкой овчарки с дворняжкой</a:t>
            </a:r>
          </a:p>
          <a:p>
            <a:pPr marL="984250" indent="-444500" algn="just">
              <a:buAutoNum type="arabicPeriod"/>
            </a:pP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</a:p>
        </p:txBody>
      </p:sp>
    </p:spTree>
    <p:extLst>
      <p:ext uri="{BB962C8B-B14F-4D97-AF65-F5344CB8AC3E}">
        <p14:creationId xmlns:p14="http://schemas.microsoft.com/office/powerpoint/2010/main" val="14757071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5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437" y="1072786"/>
            <a:ext cx="8423563" cy="18288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/>
              <a:t>Сколько вопросительных знаков встречается в шутке в одном действии А.П. Чехова «Юбилей»?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</p:spTree>
    <p:extLst>
      <p:ext uri="{BB962C8B-B14F-4D97-AF65-F5344CB8AC3E}">
        <p14:creationId xmlns:p14="http://schemas.microsoft.com/office/powerpoint/2010/main" val="4856039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5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быстро сдаём бланки!!!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ВОПРОСОВ БОЛЬШЕ НЕТ!</a:t>
            </a:r>
          </a:p>
        </p:txBody>
      </p:sp>
    </p:spTree>
    <p:extLst>
      <p:ext uri="{BB962C8B-B14F-4D97-AF65-F5344CB8AC3E}">
        <p14:creationId xmlns:p14="http://schemas.microsoft.com/office/powerpoint/2010/main" val="24853577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5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 правильный ответ!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 ГОТОВЫ?</a:t>
            </a:r>
          </a:p>
        </p:txBody>
      </p:sp>
    </p:spTree>
    <p:extLst>
      <p:ext uri="{BB962C8B-B14F-4D97-AF65-F5344CB8AC3E}">
        <p14:creationId xmlns:p14="http://schemas.microsoft.com/office/powerpoint/2010/main" val="5748769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5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437" y="1072786"/>
            <a:ext cx="8423563" cy="18288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/>
              <a:t>Сколько вопросительных знаков встречается в шутке в одном действии А.П. Чехова «Юбилей»?</a:t>
            </a:r>
          </a:p>
          <a:p>
            <a:pPr algn="l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EADCD-9779-4F67-84F7-9323FE0D547B}"/>
              </a:ext>
            </a:extLst>
          </p:cNvPr>
          <p:cNvSpPr txBox="1"/>
          <p:nvPr/>
        </p:nvSpPr>
        <p:spPr>
          <a:xfrm>
            <a:off x="4516582" y="3125418"/>
            <a:ext cx="1454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10354949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EADCD-9779-4F67-84F7-9323FE0D547B}"/>
              </a:ext>
            </a:extLst>
          </p:cNvPr>
          <p:cNvSpPr txBox="1"/>
          <p:nvPr/>
        </p:nvSpPr>
        <p:spPr>
          <a:xfrm>
            <a:off x="1205345" y="2828835"/>
            <a:ext cx="9310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 спасибо за игру!</a:t>
            </a:r>
          </a:p>
        </p:txBody>
      </p:sp>
    </p:spTree>
    <p:extLst>
      <p:ext uri="{BB962C8B-B14F-4D97-AF65-F5344CB8AC3E}">
        <p14:creationId xmlns:p14="http://schemas.microsoft.com/office/powerpoint/2010/main" val="93562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0"/>
            <a:ext cx="8478982" cy="5151457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Чем конфискованным было доверху заполнено решето в руках городового, следовавшего за полицейским надзирателем в рассказе А.П. Чехова «Хамелеон»?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Вишней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Клубникой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Крыжовником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Малиной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Чёрной смородиной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Черёмухой</a:t>
            </a:r>
          </a:p>
          <a:p>
            <a:pPr marL="984250" indent="-444500" algn="just">
              <a:buAutoNum type="arabicPeriod"/>
            </a:pP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</a:p>
        </p:txBody>
      </p:sp>
    </p:spTree>
    <p:extLst>
      <p:ext uri="{BB962C8B-B14F-4D97-AF65-F5344CB8AC3E}">
        <p14:creationId xmlns:p14="http://schemas.microsoft.com/office/powerpoint/2010/main" val="387205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1180070"/>
            <a:ext cx="8478982" cy="5151457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На вокзале какой железной дороги встретились два бывших приятеля – толстый и тонкий?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Александровской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Владимирской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Георгиевской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Дормидонтовой 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Николаевской</a:t>
            </a:r>
          </a:p>
          <a:p>
            <a:pPr marL="984250" indent="-444500" algn="just">
              <a:buAutoNum type="arabicPeriod"/>
            </a:pPr>
            <a:r>
              <a:rPr lang="ru-RU" sz="2800" dirty="0"/>
              <a:t>Ярославской</a:t>
            </a:r>
          </a:p>
          <a:p>
            <a:pPr marL="984250" indent="-444500" algn="just">
              <a:buAutoNum type="arabicPeriod"/>
            </a:pP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3075709" y="193964"/>
            <a:ext cx="4239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</a:p>
        </p:txBody>
      </p:sp>
    </p:spTree>
    <p:extLst>
      <p:ext uri="{BB962C8B-B14F-4D97-AF65-F5344CB8AC3E}">
        <p14:creationId xmlns:p14="http://schemas.microsoft.com/office/powerpoint/2010/main" val="261019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CA717B-243D-4E05-92AC-72BCDDF6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5109"/>
            <a:ext cx="12218144" cy="74516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3C41-3F21-4F3D-BBB5-142033875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9816" y="-1153547"/>
            <a:ext cx="4239491" cy="305976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 1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5087AD-C015-4A74-8D38-D419772B7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3" y="2410690"/>
            <a:ext cx="8478982" cy="157941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быстро сдаём бланки!!!</a:t>
            </a:r>
          </a:p>
          <a:p>
            <a:pPr marL="539750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FF001-1CE2-4055-A520-67BED106EAB1}"/>
              </a:ext>
            </a:extLst>
          </p:cNvPr>
          <p:cNvSpPr txBox="1"/>
          <p:nvPr/>
        </p:nvSpPr>
        <p:spPr>
          <a:xfrm>
            <a:off x="1510145" y="19396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ЗАКОНЧИЛИСЬ!</a:t>
            </a:r>
          </a:p>
        </p:txBody>
      </p:sp>
    </p:spTree>
    <p:extLst>
      <p:ext uri="{BB962C8B-B14F-4D97-AF65-F5344CB8AC3E}">
        <p14:creationId xmlns:p14="http://schemas.microsoft.com/office/powerpoint/2010/main" val="3538116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9810</TotalTime>
  <Words>2580</Words>
  <Application>Microsoft Office PowerPoint</Application>
  <PresentationFormat>Широкоэкранный</PresentationFormat>
  <Paragraphs>461</Paragraphs>
  <Slides>64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8" baseType="lpstr">
      <vt:lpstr>Arial</vt:lpstr>
      <vt:lpstr>Calibri</vt:lpstr>
      <vt:lpstr>Calibri Light</vt:lpstr>
      <vt:lpstr>Тема Office</vt:lpstr>
      <vt:lpstr>КВИЗ к юбилею А.П. Чехова </vt:lpstr>
      <vt:lpstr>Команды-участницы </vt:lpstr>
      <vt:lpstr>Раунд 1 </vt:lpstr>
      <vt:lpstr>Раунд 1 </vt:lpstr>
      <vt:lpstr>Раунд 1 </vt:lpstr>
      <vt:lpstr>Раунд 1 </vt:lpstr>
      <vt:lpstr>Раунд 1 </vt:lpstr>
      <vt:lpstr>Раунд 1 </vt:lpstr>
      <vt:lpstr>Раунд 1 </vt:lpstr>
      <vt:lpstr>Раунд 1 </vt:lpstr>
      <vt:lpstr>Раунд 1 </vt:lpstr>
      <vt:lpstr>Раунд 1 </vt:lpstr>
      <vt:lpstr>Раунд 1 </vt:lpstr>
      <vt:lpstr>Раунд 1 </vt:lpstr>
      <vt:lpstr>Раунд 1 </vt:lpstr>
      <vt:lpstr>раунд 2! </vt:lpstr>
      <vt:lpstr>Раунд 2 </vt:lpstr>
      <vt:lpstr>Раунд 2 </vt:lpstr>
      <vt:lpstr>Раунд 2 </vt:lpstr>
      <vt:lpstr>Раунд 2 </vt:lpstr>
      <vt:lpstr>Раунд 2 </vt:lpstr>
      <vt:lpstr>Раунд 2 </vt:lpstr>
      <vt:lpstr>Раунд 2 </vt:lpstr>
      <vt:lpstr>Раунд 2 </vt:lpstr>
      <vt:lpstr>Раунд 2 </vt:lpstr>
      <vt:lpstr>Раунд 2 </vt:lpstr>
      <vt:lpstr>Раунд 2 </vt:lpstr>
      <vt:lpstr>Раунд 2 </vt:lpstr>
      <vt:lpstr>Раунд 2 </vt:lpstr>
      <vt:lpstr>раунд 3! </vt:lpstr>
      <vt:lpstr>Раунд 3 </vt:lpstr>
      <vt:lpstr>Раунд 3 </vt:lpstr>
      <vt:lpstr>Раунд 3 </vt:lpstr>
      <vt:lpstr>Раунд 3 </vt:lpstr>
      <vt:lpstr>Раунд 3 </vt:lpstr>
      <vt:lpstr>Раунд 3 </vt:lpstr>
      <vt:lpstr>Раунд 3 </vt:lpstr>
      <vt:lpstr>Раунд 3 </vt:lpstr>
      <vt:lpstr>Раунд 3 </vt:lpstr>
      <vt:lpstr>Раунд 3 </vt:lpstr>
      <vt:lpstr>Раунд 3 </vt:lpstr>
      <vt:lpstr>Раунд 3 </vt:lpstr>
      <vt:lpstr>Раунд 3 </vt:lpstr>
      <vt:lpstr>раунд 4! </vt:lpstr>
      <vt:lpstr>Раунд 4 </vt:lpstr>
      <vt:lpstr>Раунд 4 </vt:lpstr>
      <vt:lpstr>Раунд 4 </vt:lpstr>
      <vt:lpstr>Раунд 4 </vt:lpstr>
      <vt:lpstr>Раунд 4 </vt:lpstr>
      <vt:lpstr>Раунд 4 </vt:lpstr>
      <vt:lpstr>Раунд 4 </vt:lpstr>
      <vt:lpstr>Раунд 4 </vt:lpstr>
      <vt:lpstr>Раунд 4 </vt:lpstr>
      <vt:lpstr>Раунд 4 </vt:lpstr>
      <vt:lpstr>Раунд 4 </vt:lpstr>
      <vt:lpstr>Раунд 4 </vt:lpstr>
      <vt:lpstr>Раунд 4 </vt:lpstr>
      <vt:lpstr>раунд 5! </vt:lpstr>
      <vt:lpstr>Раунд 5 </vt:lpstr>
      <vt:lpstr>Раунд 5 </vt:lpstr>
      <vt:lpstr>Раунд 5 </vt:lpstr>
      <vt:lpstr>Раунд 5 </vt:lpstr>
      <vt:lpstr>Раунд 5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Квиз к юбилею А.П. Чехова</dc:title>
  <dc:creator>Андрей Блинов</dc:creator>
  <cp:lastModifiedBy>Андрей Блинов</cp:lastModifiedBy>
  <cp:revision>51</cp:revision>
  <dcterms:created xsi:type="dcterms:W3CDTF">2020-01-10T09:02:58Z</dcterms:created>
  <dcterms:modified xsi:type="dcterms:W3CDTF">2020-02-02T05:22:56Z</dcterms:modified>
</cp:coreProperties>
</file>