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6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F55DE3-C304-43DD-9198-82F8955CF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E7E5040-FAC6-4450-96D4-CB230A2D4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19057C-F6F7-4545-B3FD-99818BE0A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D423-8B46-4E34-9838-F67761CAFCEA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A2F87D-2521-4794-B6BC-0B9929528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CC2A24-95D9-431A-BFF2-A1DF323CC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5D5-8B96-4D4B-A221-B65BCD7E0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809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BB13C1-A863-41C2-83A0-BA2F01766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FEAE94F-5321-41BD-B404-7FFADBEC2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56164C-06C1-4A2B-9BA0-C26F8CF38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D423-8B46-4E34-9838-F67761CAFCEA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4DC905-A56A-45C1-A45D-5752B6CF3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097634-6EF9-4B0D-9D81-2C17E44C3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5D5-8B96-4D4B-A221-B65BCD7E0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668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2E4CB43-4459-4DFB-9A1B-E1D88FF5DC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9DE56EE-1AFC-4DAE-944A-894B0201F4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586D51-C8C6-48A0-9FE8-52B766786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D423-8B46-4E34-9838-F67761CAFCEA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4262EB-8E78-432C-978F-92CF08092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F3974A-E3DE-4497-9F5B-8D62286F9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5D5-8B96-4D4B-A221-B65BCD7E0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578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35B363-78FA-4FA2-84BE-2553E3CFA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FB5969-3BAA-4A36-9C9F-33233CC70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3F08EF-D211-4A1B-86E4-E09775F1C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D423-8B46-4E34-9838-F67761CAFCEA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1D792E-332F-4532-B0AF-4999B2F6D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A52EA8-CE2E-4916-8DF3-C1E3C0D13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5D5-8B96-4D4B-A221-B65BCD7E0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94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8C2510-E2D8-4AC1-AA1D-2F2C82E5D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0C6025-15D8-46BF-9B97-B8EE18FAA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DA70E5-CB5D-433A-BB8C-FF2133157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D423-8B46-4E34-9838-F67761CAFCEA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20493A-7F62-4104-9EB3-6C84A6679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8F5686-4A1B-46F4-A079-0E253EE0D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5D5-8B96-4D4B-A221-B65BCD7E0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91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145092-A8AB-4850-AAF1-083ED5933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A260D1-0A3C-4F6E-BEEB-0B2207F37C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A757481-A053-4158-90BA-7DC412AEB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7B2D62-B0A0-44D8-9A82-928DC208A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D423-8B46-4E34-9838-F67761CAFCEA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9AA84E9-00E6-4ABE-8F2F-3517C5659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76CACF-E416-406F-B66D-A5E62E76F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5D5-8B96-4D4B-A221-B65BCD7E0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195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650D53-59CA-4DAA-926E-08F2F7809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F529C1-B280-4A62-B703-BF604AA90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D83D6D-94DA-4CA2-ABF7-D9A383DE0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3DCE3B3-98C7-493E-93AE-2EF64E887B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055D346-0309-49A0-9947-968A3FB22F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8CA054F-0D03-426A-93FA-8F4FDF657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D423-8B46-4E34-9838-F67761CAFCEA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FFBA775-A83B-48E4-BFE9-60F242340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20719B7-ECF0-46BC-BD69-D178E83A0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5D5-8B96-4D4B-A221-B65BCD7E0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606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8FCFD9-F364-446A-8F2B-BA0FECD1A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9CCAFEF-D247-4AB6-A1EB-A6929937F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D423-8B46-4E34-9838-F67761CAFCEA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1400819-7399-484B-AB67-19E14FC67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BEF62B4-1996-40F4-895D-2004F7D16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5D5-8B96-4D4B-A221-B65BCD7E0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76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F72FF8F-59F1-4B73-9B87-1DA74BC7A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D423-8B46-4E34-9838-F67761CAFCEA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6DAC03F-2D2B-44B3-8F9A-B061566E5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1EBB85-53CF-4E08-8B55-AC6722D2B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5D5-8B96-4D4B-A221-B65BCD7E0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06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B76CE0-00E9-481A-9C82-D7315494C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6DB39C-C3BB-45BD-9B37-29188E1A2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A382457-29AE-4DDE-ACD8-A30FB433B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22468E-3EA8-451B-B860-8C5E1A76B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D423-8B46-4E34-9838-F67761CAFCEA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54533F1-0452-4092-89A0-D7B583F6A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BD7B4F-EE6F-456D-ADA5-2C0ABEF48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5D5-8B96-4D4B-A221-B65BCD7E0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35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DF4640-B6F8-4EA5-B5C0-524CD232F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D961495-617F-42A4-A4C2-27E1179936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460889-77E1-4ADD-8585-D7DD5D8F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BE2FA27-48B0-4B1F-B561-10A222380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D423-8B46-4E34-9838-F67761CAFCEA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F4612CD-63AC-4976-9EDE-6955D0D0B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E7DBE6E-9822-416B-8F9E-D6044624A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5D5-8B96-4D4B-A221-B65BCD7E0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95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B433FD-3A9F-4B8D-9553-02AA8BF0E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FF686D-812D-4B06-A7BE-EE4038496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A776EB-5180-4DBA-B103-E1223D9117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4D423-8B46-4E34-9838-F67761CAFCEA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F00DF0-95BE-4D0A-873D-F9E455A34A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E2ED73-F208-4140-B43A-66247209E9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9F5D5-8B96-4D4B-A221-B65BCD7E0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41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01048E-118F-4027-BC83-C775F5B53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3055" y="1950244"/>
            <a:ext cx="9144000" cy="342082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 речи. Порядок морфологического разбора существительных, глаголов и прилагательных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BCF5911-8550-4D91-8A04-C8D8C5C4E8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3055" y="1122363"/>
            <a:ext cx="9144000" cy="1655762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Одиннадцатое сентября</a:t>
            </a:r>
          </a:p>
        </p:txBody>
      </p:sp>
    </p:spTree>
    <p:extLst>
      <p:ext uri="{BB962C8B-B14F-4D97-AF65-F5344CB8AC3E}">
        <p14:creationId xmlns:p14="http://schemas.microsoft.com/office/powerpoint/2010/main" val="2066112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366971"/>
            <a:ext cx="10515600" cy="1058175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Задание 9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893" y="1482811"/>
            <a:ext cx="10515600" cy="459036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Какой факт, по мнению автора текста, свидетельствует о том, что рыбы могут найти друг друга на большой глубине? Запишите ответ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(1)Человеческий глаз приспособлен для видения на свету. (2)Чем меньше света, тем труднее глазу видеть. (3)Но человеческий разум создал электрическое освещение, изобрёл приборы, позволяющие видеть в темноте. (4)А как же видят те животные, жизнь которых проходит в норах или на дне океана, куда не проникают солнечные лучи? (5)Многие животные приспособились к жизни в темноте: зрение им заменили другие органы чувств.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>
                <a:solidFill>
                  <a:schemeClr val="tx1"/>
                </a:solidFill>
              </a:rPr>
              <a:t>6)Животные, живущие в норах, научились обходиться вовсе без зрения. (7)У обычного крота, например, такие маленькие, как бисеринки, глазки, что и на свету он вряд ли что-то может увидеть. (8)Некоторые норные животные вообще не имеют глаз, вернее, глаза у них есть, но они плотно закрыты </a:t>
            </a:r>
            <a:r>
              <a:rPr lang="ru-RU" dirty="0" err="1">
                <a:solidFill>
                  <a:schemeClr val="tx1"/>
                </a:solidFill>
              </a:rPr>
              <a:t>ве́ками</a:t>
            </a:r>
            <a:r>
              <a:rPr lang="ru-RU" dirty="0">
                <a:solidFill>
                  <a:schemeClr val="tx1"/>
                </a:solidFill>
              </a:rPr>
              <a:t>. (9)В южных степях водятся животные-слепыши. (10)Зрение этим животным заменяют сильно развитые обоняние и осязание, которые помогают им двигаться и находить пищу.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>
                <a:solidFill>
                  <a:schemeClr val="tx1"/>
                </a:solidFill>
              </a:rPr>
              <a:t>11)Многие насекомые, рыбы и другие животные могут слышать и издавать ультразвуки — очень высокие звуки (45 тысяч колебаний в одну секунду!). (12)С их помощью они находят друг друга. (13)Это особенно важно для рыб: ведь в воде, да ещё на глубине, далеко видеть нельзя, а звуки в воде распространяются очень хорошо. (14)Стаи многих пород рыб словно играют целые концерты, и, хотя слышать эти концерты мы не можем, приходится признать, что поговорка «нем как рыба» оказывается неверной.</a:t>
            </a:r>
          </a:p>
          <a:p>
            <a:pPr algn="r"/>
            <a:r>
              <a:rPr lang="ru-RU" i="1" dirty="0" smtClean="0">
                <a:solidFill>
                  <a:schemeClr val="tx1"/>
                </a:solidFill>
              </a:rPr>
              <a:t>(</a:t>
            </a:r>
            <a:r>
              <a:rPr lang="ru-RU" i="1" dirty="0">
                <a:solidFill>
                  <a:schemeClr val="tx1"/>
                </a:solidFill>
              </a:rPr>
              <a:t>По Б. Сергееву)</a:t>
            </a:r>
            <a:endParaRPr lang="ru-RU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2198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366971"/>
            <a:ext cx="10515600" cy="1058175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Задание 10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893" y="1482811"/>
            <a:ext cx="10515600" cy="459036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Определите, какой тип речи представлен в предложениях 1−4 текста. Запишите ответ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(1)Человеческий глаз приспособлен для видения на свету. (2)Чем меньше света, тем труднее глазу видеть. (3)Но человеческий разум создал электрическое освещение, изобрёл приборы, позволяющие видеть в темноте. (4)А как же видят те животные, жизнь которых проходит в норах или на дне океана, куда не проникают солнечные лучи? (5)Многие животные приспособились к жизни в темноте: зрение им заменили другие органы чувств.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>
                <a:solidFill>
                  <a:schemeClr val="tx1"/>
                </a:solidFill>
              </a:rPr>
              <a:t>6)Животные, живущие в норах, научились обходиться вовсе без зрения. (7)У обычного крота, например, такие маленькие, как бисеринки, глазки, что и на свету он вряд ли что-то может увидеть. (8)Некоторые норные животные вообще не имеют глаз, вернее, глаза у них есть, но они плотно закрыты </a:t>
            </a:r>
            <a:r>
              <a:rPr lang="ru-RU" dirty="0" err="1">
                <a:solidFill>
                  <a:schemeClr val="tx1"/>
                </a:solidFill>
              </a:rPr>
              <a:t>ве́ками</a:t>
            </a:r>
            <a:r>
              <a:rPr lang="ru-RU" dirty="0">
                <a:solidFill>
                  <a:schemeClr val="tx1"/>
                </a:solidFill>
              </a:rPr>
              <a:t>. (9)В южных степях водятся животные-слепыши. (10)Зрение этим животным заменяют сильно развитые обоняние и осязание, которые помогают им двигаться и находить пищу.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>
                <a:solidFill>
                  <a:schemeClr val="tx1"/>
                </a:solidFill>
              </a:rPr>
              <a:t>11)Многие насекомые, рыбы и другие животные могут слышать и издавать ультразвуки — очень высокие звуки (45 тысяч колебаний в одну секунду!). (12)С их помощью они находят друг друга. (13)Это особенно важно для рыб: ведь в воде, да ещё на глубине, далеко видеть нельзя, а звуки в воде распространяются очень хорошо. (14)Стаи многих пород рыб словно играют целые концерты, и, хотя слышать эти концерты мы не можем, приходится признать, что поговорка «нем как рыба» оказывается неверной.</a:t>
            </a:r>
          </a:p>
          <a:p>
            <a:pPr algn="r"/>
            <a:r>
              <a:rPr lang="ru-RU" i="1" dirty="0" smtClean="0">
                <a:solidFill>
                  <a:schemeClr val="tx1"/>
                </a:solidFill>
              </a:rPr>
              <a:t>(</a:t>
            </a:r>
            <a:r>
              <a:rPr lang="ru-RU" i="1" dirty="0">
                <a:solidFill>
                  <a:schemeClr val="tx1"/>
                </a:solidFill>
              </a:rPr>
              <a:t>По Б. Сергееву)</a:t>
            </a:r>
            <a:endParaRPr lang="ru-RU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7507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366971"/>
            <a:ext cx="10515600" cy="1058175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Задание 11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893" y="1482811"/>
            <a:ext cx="10515600" cy="4590364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В предложениях 7−9 найдите слово со значением «подвижная складка кожи, прикрывающая глазное яблоко». Выпишите это слово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( (</a:t>
            </a:r>
            <a:r>
              <a:rPr lang="ru-RU" dirty="0">
                <a:solidFill>
                  <a:schemeClr val="tx1"/>
                </a:solidFill>
              </a:rPr>
              <a:t>7)У обычного крота, например, такие маленькие, как бисеринки, глазки, что и на свету он вряд ли что-то может увидеть. (8)Некоторые норные животные вообще не имеют глаз, вернее, глаза у них есть, но они плотно закрыты </a:t>
            </a:r>
            <a:r>
              <a:rPr lang="ru-RU" dirty="0" err="1">
                <a:solidFill>
                  <a:schemeClr val="tx1"/>
                </a:solidFill>
              </a:rPr>
              <a:t>ве́ками</a:t>
            </a:r>
            <a:r>
              <a:rPr lang="ru-RU" dirty="0">
                <a:solidFill>
                  <a:schemeClr val="tx1"/>
                </a:solidFill>
              </a:rPr>
              <a:t>. (9)В южных степях водятся животные-слепыши. </a:t>
            </a:r>
            <a:endParaRPr lang="ru-RU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2154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366971"/>
            <a:ext cx="10515600" cy="1058175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Задание 12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893" y="1482811"/>
            <a:ext cx="10515600" cy="4590364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В предложениях 9−11 найдите антоним к слову «низкие» и выпишите его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>
                <a:solidFill>
                  <a:schemeClr val="tx1"/>
                </a:solidFill>
              </a:rPr>
              <a:t>9)В южных степях водятся животные-слепыши. (10)Зрение этим животным заменяют сильно развитые обоняние и осязание, которые помогают им двигаться и находить пищу.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>
                <a:solidFill>
                  <a:schemeClr val="tx1"/>
                </a:solidFill>
              </a:rPr>
              <a:t>11)Многие насекомые, рыбы и другие животные могут слышать и издавать ультразвуки — очень высокие звуки (45 тысяч колебаний в одну секунду!). </a:t>
            </a:r>
            <a:endParaRPr lang="ru-RU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5931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FB15F5-2C08-471F-9733-7E3AAD88F9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3109" y="1025238"/>
            <a:ext cx="9545782" cy="66487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7AEEF31-E5F3-406E-BD87-C1A1E86D2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3109" y="2659930"/>
            <a:ext cx="9968345" cy="2646362"/>
          </a:xfrm>
        </p:spPr>
        <p:txBody>
          <a:bodyPr numCol="1">
            <a:normAutofit/>
          </a:bodyPr>
          <a:lstStyle/>
          <a:p>
            <a:pPr marL="514350" indent="-514350" algn="just">
              <a:buAutoNum type="arabicParenR"/>
            </a:pPr>
            <a:r>
              <a:rPr lang="ru-RU" sz="2800" i="1" dirty="0" smtClean="0"/>
              <a:t>Знать теорию.</a:t>
            </a:r>
          </a:p>
          <a:p>
            <a:pPr marL="514350" indent="-514350" algn="just">
              <a:buAutoNum type="arabicParenR"/>
            </a:pPr>
            <a:r>
              <a:rPr lang="ru-RU" sz="2800" i="1" dirty="0" smtClean="0"/>
              <a:t>Составить словосочетания с 5-7 словами, выделенными </a:t>
            </a:r>
            <a:r>
              <a:rPr lang="ru-RU" sz="2800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зелёным цветом</a:t>
            </a:r>
            <a:r>
              <a:rPr lang="ru-RU" sz="2800" i="1" dirty="0" smtClean="0"/>
              <a:t>.</a:t>
            </a:r>
          </a:p>
          <a:p>
            <a:pPr marL="514350" indent="-514350" algn="just">
              <a:buAutoNum type="arabicParenR"/>
            </a:pPr>
            <a:r>
              <a:rPr lang="ru-RU" sz="2800" i="1" dirty="0" smtClean="0"/>
              <a:t>Выполнить упражнение 44 (см. далее), списав текст в рабочую тетрадь.</a:t>
            </a:r>
            <a:endParaRPr lang="ru-RU" sz="2800" i="1" dirty="0"/>
          </a:p>
          <a:p>
            <a:pPr marL="457200" indent="-457200" algn="just"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294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589392"/>
            <a:ext cx="10515600" cy="1058175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Задание 1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893" y="1820563"/>
            <a:ext cx="10515600" cy="425261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Перепишите текст 1, раскрывая скобки, вставляя, где это необходимо, пропущенные буквы и знаки препинания.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 1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</a:rPr>
              <a:t>Кр</a:t>
            </a:r>
            <a:r>
              <a:rPr lang="ru-RU" dirty="0">
                <a:solidFill>
                  <a:schemeClr val="tx1"/>
                </a:solidFill>
              </a:rPr>
              <a:t>..сив и </a:t>
            </a:r>
            <a:r>
              <a:rPr lang="ru-RU" dirty="0" err="1">
                <a:solidFill>
                  <a:schemeClr val="tx1"/>
                </a:solidFill>
              </a:rPr>
              <a:t>п..чален</a:t>
            </a:r>
            <a:r>
              <a:rPr lang="ru-RU" dirty="0">
                <a:solidFill>
                  <a:schemeClr val="tx1"/>
                </a:solidFill>
              </a:rPr>
              <a:t> русский лес </a:t>
            </a:r>
            <a:r>
              <a:rPr lang="ru-RU" dirty="0" err="1">
                <a:solidFill>
                  <a:schemeClr val="tx1"/>
                </a:solidFill>
              </a:rPr>
              <a:t>ранн</a:t>
            </a:r>
            <a:r>
              <a:rPr lang="ru-RU" dirty="0">
                <a:solidFill>
                  <a:schemeClr val="tx1"/>
                </a:solidFill>
              </a:rPr>
              <a:t>.. </a:t>
            </a:r>
            <a:r>
              <a:rPr lang="ru-RU" dirty="0" err="1">
                <a:solidFill>
                  <a:schemeClr val="tx1"/>
                </a:solidFill>
              </a:rPr>
              <a:t>осен</a:t>
            </a:r>
            <a:r>
              <a:rPr lang="ru-RU" dirty="0">
                <a:solidFill>
                  <a:schemeClr val="tx1"/>
                </a:solidFill>
              </a:rPr>
              <a:t>..ю. На </a:t>
            </a:r>
            <a:r>
              <a:rPr lang="ru-RU" dirty="0" err="1">
                <a:solidFill>
                  <a:schemeClr val="tx1"/>
                </a:solidFill>
              </a:rPr>
              <a:t>з..л..том</a:t>
            </a:r>
            <a:r>
              <a:rPr lang="ru-RU" dirty="0">
                <a:solidFill>
                  <a:schemeClr val="tx1"/>
                </a:solidFill>
              </a:rPr>
              <a:t> фон.. </a:t>
            </a:r>
            <a:r>
              <a:rPr lang="ru-RU" dirty="0" err="1">
                <a:solidFill>
                  <a:schemeClr val="tx1"/>
                </a:solidFill>
              </a:rPr>
              <a:t>пож</a:t>
            </a:r>
            <a:r>
              <a:rPr lang="ru-RU" dirty="0">
                <a:solidFill>
                  <a:schemeClr val="tx1"/>
                </a:solidFill>
              </a:rPr>
              <a:t>..</a:t>
            </a:r>
            <a:r>
              <a:rPr lang="ru-RU" dirty="0" err="1">
                <a:solidFill>
                  <a:schemeClr val="tx1"/>
                </a:solidFill>
              </a:rPr>
              <a:t>лтевшей</a:t>
            </a:r>
            <a:r>
              <a:rPr lang="ru-RU" dirty="0">
                <a:solidFill>
                  <a:schemeClr val="tx1"/>
                </a:solidFill>
              </a:rPr>
              <a:t> листвы </a:t>
            </a:r>
            <a:r>
              <a:rPr lang="ru-RU" dirty="0" err="1">
                <a:solidFill>
                  <a:schemeClr val="tx1"/>
                </a:solidFill>
              </a:rPr>
              <a:t>выд</a:t>
            </a:r>
            <a:r>
              <a:rPr lang="ru-RU" dirty="0">
                <a:solidFill>
                  <a:schemeClr val="tx1"/>
                </a:solidFill>
              </a:rPr>
              <a:t>..</a:t>
            </a:r>
            <a:r>
              <a:rPr lang="ru-RU" dirty="0" err="1">
                <a:solidFill>
                  <a:schemeClr val="tx1"/>
                </a:solidFill>
              </a:rPr>
              <a:t>ляют</a:t>
            </a:r>
            <a:r>
              <a:rPr lang="ru-RU" dirty="0">
                <a:solidFill>
                  <a:schemeClr val="tx1"/>
                </a:solidFill>
              </a:rPr>
              <a:t>..</a:t>
            </a:r>
            <a:r>
              <a:rPr lang="ru-RU" dirty="0" err="1">
                <a:solidFill>
                  <a:schemeClr val="tx1"/>
                </a:solidFill>
              </a:rPr>
              <a:t>ся</a:t>
            </a:r>
            <a:r>
              <a:rPr lang="ru-RU" dirty="0">
                <a:solidFill>
                  <a:schemeClr val="tx1"/>
                </a:solidFill>
              </a:rPr>
              <a:t> яркие пятна красно-ж..</a:t>
            </a:r>
            <a:r>
              <a:rPr lang="ru-RU" dirty="0" err="1">
                <a:solidFill>
                  <a:schemeClr val="tx1"/>
                </a:solidFill>
              </a:rPr>
              <a:t>лтых</a:t>
            </a:r>
            <a:r>
              <a:rPr lang="ru-RU" dirty="0">
                <a:solidFill>
                  <a:schemeClr val="tx1"/>
                </a:solidFill>
              </a:rPr>
              <a:t> клёнов(1) осин. Медленно кружат..</a:t>
            </a:r>
            <a:r>
              <a:rPr lang="ru-RU" dirty="0" err="1">
                <a:solidFill>
                  <a:schemeClr val="tx1"/>
                </a:solidFill>
              </a:rPr>
              <a:t>ся</a:t>
            </a:r>
            <a:r>
              <a:rPr lang="ru-RU" dirty="0">
                <a:solidFill>
                  <a:schemeClr val="tx1"/>
                </a:solidFill>
              </a:rPr>
              <a:t> в воздух.. и тихо л..жат..</a:t>
            </a:r>
            <a:r>
              <a:rPr lang="ru-RU" dirty="0" err="1">
                <a:solidFill>
                  <a:schemeClr val="tx1"/>
                </a:solidFill>
              </a:rPr>
              <a:t>ся</a:t>
            </a:r>
            <a:r>
              <a:rPr lang="ru-RU" dirty="0">
                <a:solidFill>
                  <a:schemeClr val="tx1"/>
                </a:solidFill>
              </a:rPr>
              <a:t> на землю </a:t>
            </a:r>
            <a:r>
              <a:rPr lang="ru-RU" dirty="0" err="1">
                <a:solidFill>
                  <a:schemeClr val="tx1"/>
                </a:solidFill>
              </a:rPr>
              <a:t>лист..я</a:t>
            </a:r>
            <a:r>
              <a:rPr lang="ru-RU" dirty="0">
                <a:solidFill>
                  <a:schemeClr val="tx1"/>
                </a:solidFill>
              </a:rPr>
              <a:t>. (4) От дер..</a:t>
            </a:r>
            <a:r>
              <a:rPr lang="ru-RU" dirty="0" err="1">
                <a:solidFill>
                  <a:schemeClr val="tx1"/>
                </a:solidFill>
              </a:rPr>
              <a:t>ва</a:t>
            </a:r>
            <a:r>
              <a:rPr lang="ru-RU" dirty="0">
                <a:solidFill>
                  <a:schemeClr val="tx1"/>
                </a:solidFill>
              </a:rPr>
              <a:t> к дер..</a:t>
            </a:r>
            <a:r>
              <a:rPr lang="ru-RU" dirty="0" err="1">
                <a:solidFill>
                  <a:schemeClr val="tx1"/>
                </a:solidFill>
              </a:rPr>
              <a:t>ву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прот</a:t>
            </a:r>
            <a:r>
              <a:rPr lang="ru-RU" dirty="0">
                <a:solidFill>
                  <a:schemeClr val="tx1"/>
                </a:solidFill>
              </a:rPr>
              <a:t>..</a:t>
            </a:r>
            <a:r>
              <a:rPr lang="ru-RU" dirty="0" err="1">
                <a:solidFill>
                  <a:schemeClr val="tx1"/>
                </a:solidFill>
              </a:rPr>
              <a:t>нулись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бл</a:t>
            </a:r>
            <a:r>
              <a:rPr lang="ru-RU" dirty="0">
                <a:solidFill>
                  <a:schemeClr val="tx1"/>
                </a:solidFill>
              </a:rPr>
              <a:t>..</a:t>
            </a:r>
            <a:r>
              <a:rPr lang="ru-RU" dirty="0" err="1">
                <a:solidFill>
                  <a:schemeClr val="tx1"/>
                </a:solidFill>
              </a:rPr>
              <a:t>стящие</a:t>
            </a:r>
            <a:r>
              <a:rPr lang="ru-RU" dirty="0">
                <a:solidFill>
                  <a:schemeClr val="tx1"/>
                </a:solidFill>
              </a:rPr>
              <a:t> с..р..</a:t>
            </a:r>
            <a:r>
              <a:rPr lang="ru-RU" dirty="0" err="1">
                <a:solidFill>
                  <a:schemeClr val="tx1"/>
                </a:solidFill>
              </a:rPr>
              <a:t>бристые</a:t>
            </a:r>
            <a:r>
              <a:rPr lang="ru-RU" dirty="0">
                <a:solidFill>
                  <a:schemeClr val="tx1"/>
                </a:solidFill>
              </a:rPr>
              <a:t> нити </a:t>
            </a:r>
            <a:r>
              <a:rPr lang="ru-RU" dirty="0" err="1">
                <a:solidFill>
                  <a:schemeClr val="tx1"/>
                </a:solidFill>
              </a:rPr>
              <a:t>лё</a:t>
            </a:r>
            <a:r>
              <a:rPr lang="ru-RU" dirty="0">
                <a:solidFill>
                  <a:schemeClr val="tx1"/>
                </a:solidFill>
              </a:rPr>
              <a:t>(г/х)кой паутины. </a:t>
            </a:r>
            <a:r>
              <a:rPr lang="ru-RU" dirty="0" err="1">
                <a:solidFill>
                  <a:schemeClr val="tx1"/>
                </a:solidFill>
              </a:rPr>
              <a:t>Отцв</a:t>
            </a:r>
            <a:r>
              <a:rPr lang="ru-RU" dirty="0">
                <a:solidFill>
                  <a:schemeClr val="tx1"/>
                </a:solidFill>
              </a:rPr>
              <a:t>..тают(2) поз..</a:t>
            </a:r>
            <a:r>
              <a:rPr lang="ru-RU" dirty="0" err="1">
                <a:solidFill>
                  <a:schemeClr val="tx1"/>
                </a:solidFill>
              </a:rPr>
              <a:t>ние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цв</a:t>
            </a:r>
            <a:r>
              <a:rPr lang="ru-RU" dirty="0">
                <a:solidFill>
                  <a:schemeClr val="tx1"/>
                </a:solidFill>
              </a:rPr>
              <a:t>..ты.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 err="1">
                <a:solidFill>
                  <a:schemeClr val="tx1"/>
                </a:solidFill>
              </a:rPr>
              <a:t>Пр</a:t>
            </a:r>
            <a:r>
              <a:rPr lang="ru-RU" dirty="0">
                <a:solidFill>
                  <a:schemeClr val="tx1"/>
                </a:solidFill>
              </a:rPr>
              <a:t>..</a:t>
            </a:r>
            <a:r>
              <a:rPr lang="ru-RU" dirty="0" err="1">
                <a:solidFill>
                  <a:schemeClr val="tx1"/>
                </a:solidFill>
              </a:rPr>
              <a:t>зрачен</a:t>
            </a:r>
            <a:r>
              <a:rPr lang="ru-RU" dirty="0">
                <a:solidFill>
                  <a:schemeClr val="tx1"/>
                </a:solidFill>
              </a:rPr>
              <a:t> и чист осенний воздух </a:t>
            </a:r>
            <a:r>
              <a:rPr lang="ru-RU" dirty="0" err="1">
                <a:solidFill>
                  <a:schemeClr val="tx1"/>
                </a:solidFill>
              </a:rPr>
              <a:t>пр</a:t>
            </a:r>
            <a:r>
              <a:rPr lang="ru-RU" dirty="0">
                <a:solidFill>
                  <a:schemeClr val="tx1"/>
                </a:solidFill>
              </a:rPr>
              <a:t>..</a:t>
            </a:r>
            <a:r>
              <a:rPr lang="ru-RU" dirty="0" err="1">
                <a:solidFill>
                  <a:schemeClr val="tx1"/>
                </a:solidFill>
              </a:rPr>
              <a:t>зрач</a:t>
            </a:r>
            <a:r>
              <a:rPr lang="ru-RU" dirty="0">
                <a:solidFill>
                  <a:schemeClr val="tx1"/>
                </a:solidFill>
              </a:rPr>
              <a:t>..на </a:t>
            </a:r>
            <a:r>
              <a:rPr lang="ru-RU" dirty="0" err="1">
                <a:solidFill>
                  <a:schemeClr val="tx1"/>
                </a:solidFill>
              </a:rPr>
              <a:t>в..да</a:t>
            </a:r>
            <a:r>
              <a:rPr lang="ru-RU" dirty="0">
                <a:solidFill>
                  <a:schemeClr val="tx1"/>
                </a:solidFill>
              </a:rPr>
              <a:t> в л..</a:t>
            </a:r>
            <a:r>
              <a:rPr lang="ru-RU" dirty="0" err="1">
                <a:solidFill>
                  <a:schemeClr val="tx1"/>
                </a:solidFill>
              </a:rPr>
              <a:t>сных</a:t>
            </a:r>
            <a:r>
              <a:rPr lang="ru-RU" dirty="0">
                <a:solidFill>
                  <a:schemeClr val="tx1"/>
                </a:solidFill>
              </a:rPr>
              <a:t> канавах </a:t>
            </a:r>
            <a:r>
              <a:rPr lang="ru-RU" dirty="0" err="1">
                <a:solidFill>
                  <a:schemeClr val="tx1"/>
                </a:solidFill>
              </a:rPr>
              <a:t>овра</a:t>
            </a:r>
            <a:r>
              <a:rPr lang="ru-RU" dirty="0">
                <a:solidFill>
                  <a:schemeClr val="tx1"/>
                </a:solidFill>
              </a:rPr>
              <a:t>(ж/ш)</a:t>
            </a:r>
            <a:r>
              <a:rPr lang="ru-RU" dirty="0" err="1">
                <a:solidFill>
                  <a:schemeClr val="tx1"/>
                </a:solidFill>
              </a:rPr>
              <a:t>ках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руч</a:t>
            </a:r>
            <a:r>
              <a:rPr lang="ru-RU" dirty="0">
                <a:solidFill>
                  <a:schemeClr val="tx1"/>
                </a:solidFill>
              </a:rPr>
              <a:t>..</a:t>
            </a:r>
            <a:r>
              <a:rPr lang="ru-RU" dirty="0" err="1">
                <a:solidFill>
                  <a:schemeClr val="tx1"/>
                </a:solidFill>
              </a:rPr>
              <a:t>ях</a:t>
            </a:r>
            <a:r>
              <a:rPr lang="ru-RU" dirty="0">
                <a:solidFill>
                  <a:schemeClr val="tx1"/>
                </a:solidFill>
              </a:rPr>
              <a:t>. Тихо в </a:t>
            </a:r>
            <a:r>
              <a:rPr lang="ru-RU" dirty="0" err="1">
                <a:solidFill>
                  <a:schemeClr val="tx1"/>
                </a:solidFill>
              </a:rPr>
              <a:t>осенн</a:t>
            </a:r>
            <a:r>
              <a:rPr lang="ru-RU" dirty="0">
                <a:solidFill>
                  <a:schemeClr val="tx1"/>
                </a:solidFill>
              </a:rPr>
              <a:t>..м </a:t>
            </a:r>
            <a:r>
              <a:rPr lang="ru-RU" dirty="0" err="1">
                <a:solidFill>
                  <a:schemeClr val="tx1"/>
                </a:solidFill>
              </a:rPr>
              <a:t>л..су</a:t>
            </a:r>
            <a:r>
              <a:rPr lang="ru-RU" dirty="0">
                <a:solidFill>
                  <a:schemeClr val="tx1"/>
                </a:solidFill>
              </a:rPr>
              <a:t>, лишь ш..</a:t>
            </a:r>
            <a:r>
              <a:rPr lang="ru-RU" dirty="0" err="1">
                <a:solidFill>
                  <a:schemeClr val="tx1"/>
                </a:solidFill>
              </a:rPr>
              <a:t>лестит</a:t>
            </a:r>
            <a:r>
              <a:rPr lang="ru-RU" dirty="0">
                <a:solidFill>
                  <a:schemeClr val="tx1"/>
                </a:solidFill>
              </a:rPr>
              <a:t> под н..</a:t>
            </a:r>
            <a:r>
              <a:rPr lang="ru-RU" dirty="0" err="1">
                <a:solidFill>
                  <a:schemeClr val="tx1"/>
                </a:solidFill>
              </a:rPr>
              <a:t>гами</a:t>
            </a:r>
            <a:r>
              <a:rPr lang="ru-RU" dirty="0">
                <a:solidFill>
                  <a:schemeClr val="tx1"/>
                </a:solidFill>
              </a:rPr>
              <a:t> опавшая листва. Иногда тонко </a:t>
            </a:r>
            <a:r>
              <a:rPr lang="ru-RU" dirty="0" err="1">
                <a:solidFill>
                  <a:schemeClr val="tx1"/>
                </a:solidFill>
              </a:rPr>
              <a:t>просв</a:t>
            </a:r>
            <a:r>
              <a:rPr lang="ru-RU" dirty="0">
                <a:solidFill>
                  <a:schemeClr val="tx1"/>
                </a:solidFill>
              </a:rPr>
              <a:t>..</a:t>
            </a:r>
            <a:r>
              <a:rPr lang="ru-RU" dirty="0" err="1">
                <a:solidFill>
                  <a:schemeClr val="tx1"/>
                </a:solidFill>
              </a:rPr>
              <a:t>стит</a:t>
            </a:r>
            <a:r>
              <a:rPr lang="ru-RU" dirty="0">
                <a:solidFill>
                  <a:schemeClr val="tx1"/>
                </a:solidFill>
              </a:rPr>
              <a:t> где-то в кустах </a:t>
            </a:r>
            <a:r>
              <a:rPr lang="ru-RU" dirty="0" err="1">
                <a:solidFill>
                  <a:schemeClr val="tx1"/>
                </a:solidFill>
              </a:rPr>
              <a:t>ря</a:t>
            </a:r>
            <a:r>
              <a:rPr lang="ru-RU" dirty="0">
                <a:solidFill>
                  <a:schemeClr val="tx1"/>
                </a:solidFill>
              </a:rPr>
              <a:t>(б/п)чик </a:t>
            </a:r>
            <a:r>
              <a:rPr lang="ru-RU" dirty="0" err="1">
                <a:solidFill>
                  <a:schemeClr val="tx1"/>
                </a:solidFill>
              </a:rPr>
              <a:t>протенька</a:t>
            </a:r>
            <a:r>
              <a:rPr lang="ru-RU" dirty="0">
                <a:solidFill>
                  <a:schemeClr val="tx1"/>
                </a:solidFill>
              </a:rPr>
              <a:t>..т с..</a:t>
            </a:r>
            <a:r>
              <a:rPr lang="ru-RU" dirty="0" err="1">
                <a:solidFill>
                  <a:schemeClr val="tx1"/>
                </a:solidFill>
              </a:rPr>
              <a:t>ница</a:t>
            </a:r>
            <a:r>
              <a:rPr lang="ru-RU" dirty="0">
                <a:solidFill>
                  <a:schemeClr val="tx1"/>
                </a:solidFill>
              </a:rPr>
              <a:t>(3) </a:t>
            </a:r>
            <a:r>
              <a:rPr lang="ru-RU" dirty="0" err="1">
                <a:solidFill>
                  <a:schemeClr val="tx1"/>
                </a:solidFill>
              </a:rPr>
              <a:t>пром</a:t>
            </a:r>
            <a:r>
              <a:rPr lang="ru-RU" dirty="0">
                <a:solidFill>
                  <a:schemeClr val="tx1"/>
                </a:solidFill>
              </a:rPr>
              <a:t>..</a:t>
            </a:r>
            <a:r>
              <a:rPr lang="ru-RU" dirty="0" err="1">
                <a:solidFill>
                  <a:schemeClr val="tx1"/>
                </a:solidFill>
              </a:rPr>
              <a:t>лькнёт</a:t>
            </a:r>
            <a:r>
              <a:rPr lang="ru-RU" dirty="0">
                <a:solidFill>
                  <a:schemeClr val="tx1"/>
                </a:solidFill>
              </a:rPr>
              <a:t> среди сосен </a:t>
            </a:r>
            <a:r>
              <a:rPr lang="ru-RU" dirty="0" err="1">
                <a:solidFill>
                  <a:schemeClr val="tx1"/>
                </a:solidFill>
              </a:rPr>
              <a:t>дроз</a:t>
            </a:r>
            <a:r>
              <a:rPr lang="ru-RU" dirty="0">
                <a:solidFill>
                  <a:schemeClr val="tx1"/>
                </a:solidFill>
              </a:rPr>
              <a:t>(д/т).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 err="1">
                <a:solidFill>
                  <a:schemeClr val="tx1"/>
                </a:solidFill>
              </a:rPr>
              <a:t>Ле</a:t>
            </a:r>
            <a:r>
              <a:rPr lang="ru-RU" dirty="0">
                <a:solidFill>
                  <a:schemeClr val="tx1"/>
                </a:solidFill>
              </a:rPr>
              <a:t>(г/х)ко и привольно </a:t>
            </a:r>
            <a:r>
              <a:rPr lang="ru-RU" dirty="0" err="1">
                <a:solidFill>
                  <a:schemeClr val="tx1"/>
                </a:solidFill>
              </a:rPr>
              <a:t>дыш</a:t>
            </a:r>
            <a:r>
              <a:rPr lang="ru-RU" dirty="0">
                <a:solidFill>
                  <a:schemeClr val="tx1"/>
                </a:solidFill>
              </a:rPr>
              <a:t>..т..</a:t>
            </a:r>
            <a:r>
              <a:rPr lang="ru-RU" dirty="0" err="1">
                <a:solidFill>
                  <a:schemeClr val="tx1"/>
                </a:solidFill>
              </a:rPr>
              <a:t>ся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осенн</a:t>
            </a:r>
            <a:r>
              <a:rPr lang="ru-RU" dirty="0">
                <a:solidFill>
                  <a:schemeClr val="tx1"/>
                </a:solidFill>
              </a:rPr>
              <a:t>..м </a:t>
            </a:r>
            <a:r>
              <a:rPr lang="ru-RU" dirty="0" err="1">
                <a:solidFill>
                  <a:schemeClr val="tx1"/>
                </a:solidFill>
              </a:rPr>
              <a:t>л..су</a:t>
            </a:r>
            <a:r>
              <a:rPr lang="ru-RU" dirty="0">
                <a:solidFill>
                  <a:schemeClr val="tx1"/>
                </a:solidFill>
              </a:rPr>
              <a:t>. И долго (не)</a:t>
            </a:r>
            <a:r>
              <a:rPr lang="ru-RU" dirty="0" err="1">
                <a:solidFill>
                  <a:schemeClr val="tx1"/>
                </a:solidFill>
              </a:rPr>
              <a:t>хоч</a:t>
            </a:r>
            <a:r>
              <a:rPr lang="ru-RU" dirty="0">
                <a:solidFill>
                  <a:schemeClr val="tx1"/>
                </a:solidFill>
              </a:rPr>
              <a:t>..т..</a:t>
            </a:r>
            <a:r>
              <a:rPr lang="ru-RU" dirty="0" err="1">
                <a:solidFill>
                  <a:schemeClr val="tx1"/>
                </a:solidFill>
              </a:rPr>
              <a:t>ся</a:t>
            </a:r>
            <a:r>
              <a:rPr lang="ru-RU" dirty="0">
                <a:solidFill>
                  <a:schemeClr val="tx1"/>
                </a:solidFill>
              </a:rPr>
              <a:t> ух..</a:t>
            </a:r>
            <a:r>
              <a:rPr lang="ru-RU" dirty="0" err="1">
                <a:solidFill>
                  <a:schemeClr val="tx1"/>
                </a:solidFill>
              </a:rPr>
              <a:t>дить</a:t>
            </a:r>
            <a:r>
              <a:rPr lang="ru-RU" dirty="0">
                <a:solidFill>
                  <a:schemeClr val="tx1"/>
                </a:solidFill>
              </a:rPr>
              <a:t> из него.</a:t>
            </a:r>
            <a:endParaRPr lang="ru-RU" i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27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366971"/>
            <a:ext cx="10515600" cy="1058175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Задание 2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893" y="1482811"/>
            <a:ext cx="10515600" cy="459036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Выполните обозначенные цифрами в тексте к заданию 1 языковые разборы: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>
                <a:solidFill>
                  <a:schemeClr val="tx1"/>
                </a:solidFill>
              </a:rPr>
              <a:t>1) — фонетический разбор;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>
                <a:solidFill>
                  <a:schemeClr val="tx1"/>
                </a:solidFill>
              </a:rPr>
              <a:t>2) — морфемный разбор;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>
                <a:solidFill>
                  <a:schemeClr val="tx1"/>
                </a:solidFill>
              </a:rPr>
              <a:t>3) — морфологический разбор;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>
                <a:solidFill>
                  <a:schemeClr val="tx1"/>
                </a:solidFill>
              </a:rPr>
              <a:t>4) — синтаксический разбор предложения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</a:rPr>
              <a:t>Кр</a:t>
            </a:r>
            <a:r>
              <a:rPr lang="ru-RU" dirty="0">
                <a:solidFill>
                  <a:schemeClr val="tx1"/>
                </a:solidFill>
              </a:rPr>
              <a:t>..сив и </a:t>
            </a:r>
            <a:r>
              <a:rPr lang="ru-RU" dirty="0" err="1">
                <a:solidFill>
                  <a:schemeClr val="tx1"/>
                </a:solidFill>
              </a:rPr>
              <a:t>п..чален</a:t>
            </a:r>
            <a:r>
              <a:rPr lang="ru-RU" dirty="0">
                <a:solidFill>
                  <a:schemeClr val="tx1"/>
                </a:solidFill>
              </a:rPr>
              <a:t> русский лес </a:t>
            </a:r>
            <a:r>
              <a:rPr lang="ru-RU" dirty="0" err="1">
                <a:solidFill>
                  <a:schemeClr val="tx1"/>
                </a:solidFill>
              </a:rPr>
              <a:t>ранн</a:t>
            </a:r>
            <a:r>
              <a:rPr lang="ru-RU" dirty="0">
                <a:solidFill>
                  <a:schemeClr val="tx1"/>
                </a:solidFill>
              </a:rPr>
              <a:t>.. </a:t>
            </a:r>
            <a:r>
              <a:rPr lang="ru-RU" dirty="0" err="1">
                <a:solidFill>
                  <a:schemeClr val="tx1"/>
                </a:solidFill>
              </a:rPr>
              <a:t>осен</a:t>
            </a:r>
            <a:r>
              <a:rPr lang="ru-RU" dirty="0">
                <a:solidFill>
                  <a:schemeClr val="tx1"/>
                </a:solidFill>
              </a:rPr>
              <a:t>..ю. На </a:t>
            </a:r>
            <a:r>
              <a:rPr lang="ru-RU" dirty="0" err="1">
                <a:solidFill>
                  <a:schemeClr val="tx1"/>
                </a:solidFill>
              </a:rPr>
              <a:t>з..л..том</a:t>
            </a:r>
            <a:r>
              <a:rPr lang="ru-RU" dirty="0">
                <a:solidFill>
                  <a:schemeClr val="tx1"/>
                </a:solidFill>
              </a:rPr>
              <a:t> фон.. </a:t>
            </a:r>
            <a:r>
              <a:rPr lang="ru-RU" dirty="0" err="1">
                <a:solidFill>
                  <a:schemeClr val="tx1"/>
                </a:solidFill>
              </a:rPr>
              <a:t>пож</a:t>
            </a:r>
            <a:r>
              <a:rPr lang="ru-RU" dirty="0">
                <a:solidFill>
                  <a:schemeClr val="tx1"/>
                </a:solidFill>
              </a:rPr>
              <a:t>..</a:t>
            </a:r>
            <a:r>
              <a:rPr lang="ru-RU" dirty="0" err="1">
                <a:solidFill>
                  <a:schemeClr val="tx1"/>
                </a:solidFill>
              </a:rPr>
              <a:t>лтевшей</a:t>
            </a:r>
            <a:r>
              <a:rPr lang="ru-RU" dirty="0">
                <a:solidFill>
                  <a:schemeClr val="tx1"/>
                </a:solidFill>
              </a:rPr>
              <a:t> листвы </a:t>
            </a:r>
            <a:r>
              <a:rPr lang="ru-RU" dirty="0" err="1">
                <a:solidFill>
                  <a:schemeClr val="tx1"/>
                </a:solidFill>
              </a:rPr>
              <a:t>выд</a:t>
            </a:r>
            <a:r>
              <a:rPr lang="ru-RU" dirty="0">
                <a:solidFill>
                  <a:schemeClr val="tx1"/>
                </a:solidFill>
              </a:rPr>
              <a:t>..</a:t>
            </a:r>
            <a:r>
              <a:rPr lang="ru-RU" dirty="0" err="1">
                <a:solidFill>
                  <a:schemeClr val="tx1"/>
                </a:solidFill>
              </a:rPr>
              <a:t>ляют</a:t>
            </a:r>
            <a:r>
              <a:rPr lang="ru-RU" dirty="0">
                <a:solidFill>
                  <a:schemeClr val="tx1"/>
                </a:solidFill>
              </a:rPr>
              <a:t>..</a:t>
            </a:r>
            <a:r>
              <a:rPr lang="ru-RU" dirty="0" err="1">
                <a:solidFill>
                  <a:schemeClr val="tx1"/>
                </a:solidFill>
              </a:rPr>
              <a:t>ся</a:t>
            </a:r>
            <a:r>
              <a:rPr lang="ru-RU" dirty="0">
                <a:solidFill>
                  <a:schemeClr val="tx1"/>
                </a:solidFill>
              </a:rPr>
              <a:t> яркие пятна красно-ж..</a:t>
            </a:r>
            <a:r>
              <a:rPr lang="ru-RU" dirty="0" err="1">
                <a:solidFill>
                  <a:schemeClr val="tx1"/>
                </a:solidFill>
              </a:rPr>
              <a:t>лтых</a:t>
            </a:r>
            <a:r>
              <a:rPr lang="ru-RU" dirty="0">
                <a:solidFill>
                  <a:schemeClr val="tx1"/>
                </a:solidFill>
              </a:rPr>
              <a:t> клёнов(1) осин. Медленно кружат..</a:t>
            </a:r>
            <a:r>
              <a:rPr lang="ru-RU" dirty="0" err="1">
                <a:solidFill>
                  <a:schemeClr val="tx1"/>
                </a:solidFill>
              </a:rPr>
              <a:t>ся</a:t>
            </a:r>
            <a:r>
              <a:rPr lang="ru-RU" dirty="0">
                <a:solidFill>
                  <a:schemeClr val="tx1"/>
                </a:solidFill>
              </a:rPr>
              <a:t> в воздух.. и тихо л..жат..</a:t>
            </a:r>
            <a:r>
              <a:rPr lang="ru-RU" dirty="0" err="1">
                <a:solidFill>
                  <a:schemeClr val="tx1"/>
                </a:solidFill>
              </a:rPr>
              <a:t>ся</a:t>
            </a:r>
            <a:r>
              <a:rPr lang="ru-RU" dirty="0">
                <a:solidFill>
                  <a:schemeClr val="tx1"/>
                </a:solidFill>
              </a:rPr>
              <a:t> на землю </a:t>
            </a:r>
            <a:r>
              <a:rPr lang="ru-RU" dirty="0" err="1">
                <a:solidFill>
                  <a:schemeClr val="tx1"/>
                </a:solidFill>
              </a:rPr>
              <a:t>лист..я</a:t>
            </a:r>
            <a:r>
              <a:rPr lang="ru-RU" dirty="0">
                <a:solidFill>
                  <a:schemeClr val="tx1"/>
                </a:solidFill>
              </a:rPr>
              <a:t>. (4) От дер..</a:t>
            </a:r>
            <a:r>
              <a:rPr lang="ru-RU" dirty="0" err="1">
                <a:solidFill>
                  <a:schemeClr val="tx1"/>
                </a:solidFill>
              </a:rPr>
              <a:t>ва</a:t>
            </a:r>
            <a:r>
              <a:rPr lang="ru-RU" dirty="0">
                <a:solidFill>
                  <a:schemeClr val="tx1"/>
                </a:solidFill>
              </a:rPr>
              <a:t> к дер..</a:t>
            </a:r>
            <a:r>
              <a:rPr lang="ru-RU" dirty="0" err="1">
                <a:solidFill>
                  <a:schemeClr val="tx1"/>
                </a:solidFill>
              </a:rPr>
              <a:t>ву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прот</a:t>
            </a:r>
            <a:r>
              <a:rPr lang="ru-RU" dirty="0">
                <a:solidFill>
                  <a:schemeClr val="tx1"/>
                </a:solidFill>
              </a:rPr>
              <a:t>..</a:t>
            </a:r>
            <a:r>
              <a:rPr lang="ru-RU" dirty="0" err="1">
                <a:solidFill>
                  <a:schemeClr val="tx1"/>
                </a:solidFill>
              </a:rPr>
              <a:t>нулись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бл</a:t>
            </a:r>
            <a:r>
              <a:rPr lang="ru-RU" dirty="0">
                <a:solidFill>
                  <a:schemeClr val="tx1"/>
                </a:solidFill>
              </a:rPr>
              <a:t>..</a:t>
            </a:r>
            <a:r>
              <a:rPr lang="ru-RU" dirty="0" err="1">
                <a:solidFill>
                  <a:schemeClr val="tx1"/>
                </a:solidFill>
              </a:rPr>
              <a:t>стящие</a:t>
            </a:r>
            <a:r>
              <a:rPr lang="ru-RU" dirty="0">
                <a:solidFill>
                  <a:schemeClr val="tx1"/>
                </a:solidFill>
              </a:rPr>
              <a:t> с..р..</a:t>
            </a:r>
            <a:r>
              <a:rPr lang="ru-RU" dirty="0" err="1">
                <a:solidFill>
                  <a:schemeClr val="tx1"/>
                </a:solidFill>
              </a:rPr>
              <a:t>бристые</a:t>
            </a:r>
            <a:r>
              <a:rPr lang="ru-RU" dirty="0">
                <a:solidFill>
                  <a:schemeClr val="tx1"/>
                </a:solidFill>
              </a:rPr>
              <a:t> нити </a:t>
            </a:r>
            <a:r>
              <a:rPr lang="ru-RU" dirty="0" err="1">
                <a:solidFill>
                  <a:schemeClr val="tx1"/>
                </a:solidFill>
              </a:rPr>
              <a:t>лё</a:t>
            </a:r>
            <a:r>
              <a:rPr lang="ru-RU" dirty="0">
                <a:solidFill>
                  <a:schemeClr val="tx1"/>
                </a:solidFill>
              </a:rPr>
              <a:t>(г/х)кой паутины. </a:t>
            </a:r>
            <a:r>
              <a:rPr lang="ru-RU" dirty="0" err="1">
                <a:solidFill>
                  <a:schemeClr val="tx1"/>
                </a:solidFill>
              </a:rPr>
              <a:t>Отцв</a:t>
            </a:r>
            <a:r>
              <a:rPr lang="ru-RU" dirty="0">
                <a:solidFill>
                  <a:schemeClr val="tx1"/>
                </a:solidFill>
              </a:rPr>
              <a:t>..тают(2) поз..</a:t>
            </a:r>
            <a:r>
              <a:rPr lang="ru-RU" dirty="0" err="1">
                <a:solidFill>
                  <a:schemeClr val="tx1"/>
                </a:solidFill>
              </a:rPr>
              <a:t>ние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цв</a:t>
            </a:r>
            <a:r>
              <a:rPr lang="ru-RU" dirty="0">
                <a:solidFill>
                  <a:schemeClr val="tx1"/>
                </a:solidFill>
              </a:rPr>
              <a:t>..ты.</a:t>
            </a:r>
          </a:p>
          <a:p>
            <a:pPr algn="just"/>
            <a:r>
              <a:rPr lang="ru-RU" dirty="0" err="1" smtClean="0">
                <a:solidFill>
                  <a:schemeClr val="tx1"/>
                </a:solidFill>
              </a:rPr>
              <a:t>Пр</a:t>
            </a:r>
            <a:r>
              <a:rPr lang="ru-RU" dirty="0">
                <a:solidFill>
                  <a:schemeClr val="tx1"/>
                </a:solidFill>
              </a:rPr>
              <a:t>..</a:t>
            </a:r>
            <a:r>
              <a:rPr lang="ru-RU" dirty="0" err="1">
                <a:solidFill>
                  <a:schemeClr val="tx1"/>
                </a:solidFill>
              </a:rPr>
              <a:t>зрачен</a:t>
            </a:r>
            <a:r>
              <a:rPr lang="ru-RU" dirty="0">
                <a:solidFill>
                  <a:schemeClr val="tx1"/>
                </a:solidFill>
              </a:rPr>
              <a:t> и чист осенний воздух </a:t>
            </a:r>
            <a:r>
              <a:rPr lang="ru-RU" dirty="0" err="1">
                <a:solidFill>
                  <a:schemeClr val="tx1"/>
                </a:solidFill>
              </a:rPr>
              <a:t>пр</a:t>
            </a:r>
            <a:r>
              <a:rPr lang="ru-RU" dirty="0">
                <a:solidFill>
                  <a:schemeClr val="tx1"/>
                </a:solidFill>
              </a:rPr>
              <a:t>..</a:t>
            </a:r>
            <a:r>
              <a:rPr lang="ru-RU" dirty="0" err="1">
                <a:solidFill>
                  <a:schemeClr val="tx1"/>
                </a:solidFill>
              </a:rPr>
              <a:t>зрач</a:t>
            </a:r>
            <a:r>
              <a:rPr lang="ru-RU" dirty="0">
                <a:solidFill>
                  <a:schemeClr val="tx1"/>
                </a:solidFill>
              </a:rPr>
              <a:t>..на </a:t>
            </a:r>
            <a:r>
              <a:rPr lang="ru-RU" dirty="0" err="1">
                <a:solidFill>
                  <a:schemeClr val="tx1"/>
                </a:solidFill>
              </a:rPr>
              <a:t>в..да</a:t>
            </a:r>
            <a:r>
              <a:rPr lang="ru-RU" dirty="0">
                <a:solidFill>
                  <a:schemeClr val="tx1"/>
                </a:solidFill>
              </a:rPr>
              <a:t> в л..</a:t>
            </a:r>
            <a:r>
              <a:rPr lang="ru-RU" dirty="0" err="1">
                <a:solidFill>
                  <a:schemeClr val="tx1"/>
                </a:solidFill>
              </a:rPr>
              <a:t>сных</a:t>
            </a:r>
            <a:r>
              <a:rPr lang="ru-RU" dirty="0">
                <a:solidFill>
                  <a:schemeClr val="tx1"/>
                </a:solidFill>
              </a:rPr>
              <a:t> канавах </a:t>
            </a:r>
            <a:r>
              <a:rPr lang="ru-RU" dirty="0" err="1">
                <a:solidFill>
                  <a:schemeClr val="tx1"/>
                </a:solidFill>
              </a:rPr>
              <a:t>овра</a:t>
            </a:r>
            <a:r>
              <a:rPr lang="ru-RU" dirty="0">
                <a:solidFill>
                  <a:schemeClr val="tx1"/>
                </a:solidFill>
              </a:rPr>
              <a:t>(ж/ш)</a:t>
            </a:r>
            <a:r>
              <a:rPr lang="ru-RU" dirty="0" err="1">
                <a:solidFill>
                  <a:schemeClr val="tx1"/>
                </a:solidFill>
              </a:rPr>
              <a:t>ках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руч</a:t>
            </a:r>
            <a:r>
              <a:rPr lang="ru-RU" dirty="0">
                <a:solidFill>
                  <a:schemeClr val="tx1"/>
                </a:solidFill>
              </a:rPr>
              <a:t>..</a:t>
            </a:r>
            <a:r>
              <a:rPr lang="ru-RU" dirty="0" err="1">
                <a:solidFill>
                  <a:schemeClr val="tx1"/>
                </a:solidFill>
              </a:rPr>
              <a:t>ях</a:t>
            </a:r>
            <a:r>
              <a:rPr lang="ru-RU" dirty="0">
                <a:solidFill>
                  <a:schemeClr val="tx1"/>
                </a:solidFill>
              </a:rPr>
              <a:t>. Тихо в </a:t>
            </a:r>
            <a:r>
              <a:rPr lang="ru-RU" dirty="0" err="1">
                <a:solidFill>
                  <a:schemeClr val="tx1"/>
                </a:solidFill>
              </a:rPr>
              <a:t>осенн</a:t>
            </a:r>
            <a:r>
              <a:rPr lang="ru-RU" dirty="0">
                <a:solidFill>
                  <a:schemeClr val="tx1"/>
                </a:solidFill>
              </a:rPr>
              <a:t>..м </a:t>
            </a:r>
            <a:r>
              <a:rPr lang="ru-RU" dirty="0" err="1">
                <a:solidFill>
                  <a:schemeClr val="tx1"/>
                </a:solidFill>
              </a:rPr>
              <a:t>л..су</a:t>
            </a:r>
            <a:r>
              <a:rPr lang="ru-RU" dirty="0">
                <a:solidFill>
                  <a:schemeClr val="tx1"/>
                </a:solidFill>
              </a:rPr>
              <a:t>, лишь ш..</a:t>
            </a:r>
            <a:r>
              <a:rPr lang="ru-RU" dirty="0" err="1">
                <a:solidFill>
                  <a:schemeClr val="tx1"/>
                </a:solidFill>
              </a:rPr>
              <a:t>лестит</a:t>
            </a:r>
            <a:r>
              <a:rPr lang="ru-RU" dirty="0">
                <a:solidFill>
                  <a:schemeClr val="tx1"/>
                </a:solidFill>
              </a:rPr>
              <a:t> под н..</a:t>
            </a:r>
            <a:r>
              <a:rPr lang="ru-RU" dirty="0" err="1">
                <a:solidFill>
                  <a:schemeClr val="tx1"/>
                </a:solidFill>
              </a:rPr>
              <a:t>гами</a:t>
            </a:r>
            <a:r>
              <a:rPr lang="ru-RU" dirty="0">
                <a:solidFill>
                  <a:schemeClr val="tx1"/>
                </a:solidFill>
              </a:rPr>
              <a:t> опавшая листва. Иногда тонко </a:t>
            </a:r>
            <a:r>
              <a:rPr lang="ru-RU" dirty="0" err="1">
                <a:solidFill>
                  <a:schemeClr val="tx1"/>
                </a:solidFill>
              </a:rPr>
              <a:t>просв</a:t>
            </a:r>
            <a:r>
              <a:rPr lang="ru-RU" dirty="0">
                <a:solidFill>
                  <a:schemeClr val="tx1"/>
                </a:solidFill>
              </a:rPr>
              <a:t>..</a:t>
            </a:r>
            <a:r>
              <a:rPr lang="ru-RU" dirty="0" err="1">
                <a:solidFill>
                  <a:schemeClr val="tx1"/>
                </a:solidFill>
              </a:rPr>
              <a:t>стит</a:t>
            </a:r>
            <a:r>
              <a:rPr lang="ru-RU" dirty="0">
                <a:solidFill>
                  <a:schemeClr val="tx1"/>
                </a:solidFill>
              </a:rPr>
              <a:t> где-то в кустах </a:t>
            </a:r>
            <a:r>
              <a:rPr lang="ru-RU" dirty="0" err="1">
                <a:solidFill>
                  <a:schemeClr val="tx1"/>
                </a:solidFill>
              </a:rPr>
              <a:t>ря</a:t>
            </a:r>
            <a:r>
              <a:rPr lang="ru-RU" dirty="0">
                <a:solidFill>
                  <a:schemeClr val="tx1"/>
                </a:solidFill>
              </a:rPr>
              <a:t>(б/п)чик </a:t>
            </a:r>
            <a:r>
              <a:rPr lang="ru-RU" dirty="0" err="1">
                <a:solidFill>
                  <a:schemeClr val="tx1"/>
                </a:solidFill>
              </a:rPr>
              <a:t>протенька</a:t>
            </a:r>
            <a:r>
              <a:rPr lang="ru-RU" dirty="0">
                <a:solidFill>
                  <a:schemeClr val="tx1"/>
                </a:solidFill>
              </a:rPr>
              <a:t>..т с..</a:t>
            </a:r>
            <a:r>
              <a:rPr lang="ru-RU" dirty="0" err="1">
                <a:solidFill>
                  <a:schemeClr val="tx1"/>
                </a:solidFill>
              </a:rPr>
              <a:t>ница</a:t>
            </a:r>
            <a:r>
              <a:rPr lang="ru-RU" dirty="0">
                <a:solidFill>
                  <a:schemeClr val="tx1"/>
                </a:solidFill>
              </a:rPr>
              <a:t>(3) </a:t>
            </a:r>
            <a:r>
              <a:rPr lang="ru-RU" dirty="0" err="1">
                <a:solidFill>
                  <a:schemeClr val="tx1"/>
                </a:solidFill>
              </a:rPr>
              <a:t>пром</a:t>
            </a:r>
            <a:r>
              <a:rPr lang="ru-RU" dirty="0">
                <a:solidFill>
                  <a:schemeClr val="tx1"/>
                </a:solidFill>
              </a:rPr>
              <a:t>..</a:t>
            </a:r>
            <a:r>
              <a:rPr lang="ru-RU" dirty="0" err="1">
                <a:solidFill>
                  <a:schemeClr val="tx1"/>
                </a:solidFill>
              </a:rPr>
              <a:t>лькнёт</a:t>
            </a:r>
            <a:r>
              <a:rPr lang="ru-RU" dirty="0">
                <a:solidFill>
                  <a:schemeClr val="tx1"/>
                </a:solidFill>
              </a:rPr>
              <a:t> среди сосен </a:t>
            </a:r>
            <a:r>
              <a:rPr lang="ru-RU" dirty="0" err="1">
                <a:solidFill>
                  <a:schemeClr val="tx1"/>
                </a:solidFill>
              </a:rPr>
              <a:t>дроз</a:t>
            </a:r>
            <a:r>
              <a:rPr lang="ru-RU" dirty="0">
                <a:solidFill>
                  <a:schemeClr val="tx1"/>
                </a:solidFill>
              </a:rPr>
              <a:t>(д/т).</a:t>
            </a:r>
          </a:p>
          <a:p>
            <a:pPr algn="just"/>
            <a:r>
              <a:rPr lang="ru-RU" dirty="0" err="1" smtClean="0">
                <a:solidFill>
                  <a:schemeClr val="tx1"/>
                </a:solidFill>
              </a:rPr>
              <a:t>Ле</a:t>
            </a:r>
            <a:r>
              <a:rPr lang="ru-RU" dirty="0" smtClean="0">
                <a:solidFill>
                  <a:schemeClr val="tx1"/>
                </a:solidFill>
              </a:rPr>
              <a:t>(г/х)ко </a:t>
            </a:r>
            <a:r>
              <a:rPr lang="ru-RU" dirty="0">
                <a:solidFill>
                  <a:schemeClr val="tx1"/>
                </a:solidFill>
              </a:rPr>
              <a:t>и привольно </a:t>
            </a:r>
            <a:r>
              <a:rPr lang="ru-RU" dirty="0" err="1">
                <a:solidFill>
                  <a:schemeClr val="tx1"/>
                </a:solidFill>
              </a:rPr>
              <a:t>дыш</a:t>
            </a:r>
            <a:r>
              <a:rPr lang="ru-RU" dirty="0">
                <a:solidFill>
                  <a:schemeClr val="tx1"/>
                </a:solidFill>
              </a:rPr>
              <a:t>..т..</a:t>
            </a:r>
            <a:r>
              <a:rPr lang="ru-RU" dirty="0" err="1">
                <a:solidFill>
                  <a:schemeClr val="tx1"/>
                </a:solidFill>
              </a:rPr>
              <a:t>ся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осенн</a:t>
            </a:r>
            <a:r>
              <a:rPr lang="ru-RU" dirty="0">
                <a:solidFill>
                  <a:schemeClr val="tx1"/>
                </a:solidFill>
              </a:rPr>
              <a:t>..м </a:t>
            </a:r>
            <a:r>
              <a:rPr lang="ru-RU" dirty="0" err="1">
                <a:solidFill>
                  <a:schemeClr val="tx1"/>
                </a:solidFill>
              </a:rPr>
              <a:t>л..су</a:t>
            </a:r>
            <a:r>
              <a:rPr lang="ru-RU" dirty="0">
                <a:solidFill>
                  <a:schemeClr val="tx1"/>
                </a:solidFill>
              </a:rPr>
              <a:t>. И долго (не)</a:t>
            </a:r>
            <a:r>
              <a:rPr lang="ru-RU" dirty="0" err="1">
                <a:solidFill>
                  <a:schemeClr val="tx1"/>
                </a:solidFill>
              </a:rPr>
              <a:t>хоч</a:t>
            </a:r>
            <a:r>
              <a:rPr lang="ru-RU" dirty="0">
                <a:solidFill>
                  <a:schemeClr val="tx1"/>
                </a:solidFill>
              </a:rPr>
              <a:t>..т..</a:t>
            </a:r>
            <a:r>
              <a:rPr lang="ru-RU" dirty="0" err="1">
                <a:solidFill>
                  <a:schemeClr val="tx1"/>
                </a:solidFill>
              </a:rPr>
              <a:t>ся</a:t>
            </a:r>
            <a:r>
              <a:rPr lang="ru-RU" dirty="0">
                <a:solidFill>
                  <a:schemeClr val="tx1"/>
                </a:solidFill>
              </a:rPr>
              <a:t> ух..</a:t>
            </a:r>
            <a:r>
              <a:rPr lang="ru-RU" dirty="0" err="1">
                <a:solidFill>
                  <a:schemeClr val="tx1"/>
                </a:solidFill>
              </a:rPr>
              <a:t>дить</a:t>
            </a:r>
            <a:r>
              <a:rPr lang="ru-RU" dirty="0">
                <a:solidFill>
                  <a:schemeClr val="tx1"/>
                </a:solidFill>
              </a:rPr>
              <a:t> из него.</a:t>
            </a:r>
            <a:endParaRPr lang="ru-RU" i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8753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366971"/>
            <a:ext cx="10515600" cy="1058175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Задание 3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893" y="1482811"/>
            <a:ext cx="10515600" cy="4590364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Поставьте знак ударения в следующих словах: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			</a:t>
            </a:r>
            <a:r>
              <a:rPr lang="ru-RU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досуг</a:t>
            </a:r>
            <a:r>
              <a:rPr lang="ru-RU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молодёжь, создала, цемент</a:t>
            </a:r>
          </a:p>
        </p:txBody>
      </p:sp>
    </p:spTree>
    <p:extLst>
      <p:ext uri="{BB962C8B-B14F-4D97-AF65-F5344CB8AC3E}">
        <p14:creationId xmlns:p14="http://schemas.microsoft.com/office/powerpoint/2010/main" val="2693792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366971"/>
            <a:ext cx="10515600" cy="1058175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Задание 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893" y="1482811"/>
            <a:ext cx="10515600" cy="4590364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Над каждым словом напишите, какой частью речи оно является. Запишите, какие из известных Вам частей речи отсутствуют в предложении.</a:t>
            </a:r>
          </a:p>
          <a:p>
            <a:pPr algn="ctr"/>
            <a:r>
              <a:rPr lang="ru-RU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Бордовые </a:t>
            </a:r>
            <a:r>
              <a:rPr lang="ru-RU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розы расцвели в саду пышным цветом.</a:t>
            </a:r>
          </a:p>
        </p:txBody>
      </p:sp>
    </p:spTree>
    <p:extLst>
      <p:ext uri="{BB962C8B-B14F-4D97-AF65-F5344CB8AC3E}">
        <p14:creationId xmlns:p14="http://schemas.microsoft.com/office/powerpoint/2010/main" val="1197517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366971"/>
            <a:ext cx="10515600" cy="1058175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Задание 5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893" y="1482811"/>
            <a:ext cx="10515600" cy="4590364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Выпишите предложение с прямой речью. (Знаки препинания не расставлены.) Расставьте необходимые знаки препинания. Составьте схему предложения.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Маша не умеет кататься на лыжах озабоченно сказал папа</a:t>
            </a:r>
          </a:p>
          <a:p>
            <a:pPr algn="just"/>
            <a:r>
              <a:rPr lang="ru-RU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Давай я научу тебя кататься на лыжах Маша</a:t>
            </a:r>
          </a:p>
          <a:p>
            <a:pPr algn="just"/>
            <a:r>
              <a:rPr lang="ru-RU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По словам папы через неделю начнутся лыжные гонки</a:t>
            </a:r>
          </a:p>
          <a:p>
            <a:pPr algn="just"/>
            <a:r>
              <a:rPr lang="ru-RU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Папа сказал что Маша не умеет кататься на лыжах</a:t>
            </a:r>
          </a:p>
        </p:txBody>
      </p:sp>
    </p:spTree>
    <p:extLst>
      <p:ext uri="{BB962C8B-B14F-4D97-AF65-F5344CB8AC3E}">
        <p14:creationId xmlns:p14="http://schemas.microsoft.com/office/powerpoint/2010/main" val="3815094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366971"/>
            <a:ext cx="10515600" cy="1058175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Задание 6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893" y="1482811"/>
            <a:ext cx="10515600" cy="4590364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Выпишите предложение, в котором необходимо поставить запятую/запятые. (Знаки препинания внутри предложений не расставлены.) Напишите, на каком основании Вы сделали свой выбор.</a:t>
            </a:r>
          </a:p>
          <a:p>
            <a:pPr algn="just"/>
            <a:r>
              <a:rPr lang="ru-RU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Давайте разучим к конкурсу бальных танцев венский вальс!</a:t>
            </a:r>
          </a:p>
          <a:p>
            <a:pPr algn="just"/>
            <a:r>
              <a:rPr lang="ru-RU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Ты Олег теперь будешь танцевать в паре с Таней.</a:t>
            </a:r>
          </a:p>
          <a:p>
            <a:pPr algn="just"/>
            <a:r>
              <a:rPr lang="ru-RU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Шагни вперёд с левой ноги и сделай поворот!</a:t>
            </a:r>
          </a:p>
          <a:p>
            <a:pPr algn="just"/>
            <a:r>
              <a:rPr lang="ru-RU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Олег занимается бальными танцами уже два года.</a:t>
            </a:r>
          </a:p>
        </p:txBody>
      </p:sp>
    </p:spTree>
    <p:extLst>
      <p:ext uri="{BB962C8B-B14F-4D97-AF65-F5344CB8AC3E}">
        <p14:creationId xmlns:p14="http://schemas.microsoft.com/office/powerpoint/2010/main" val="3523664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366971"/>
            <a:ext cx="10515600" cy="1058175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Задание 7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893" y="1482811"/>
            <a:ext cx="10515600" cy="4590364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Выпишите предложение, в котором необходимо поставить запятую. (Знаки препинания внутри предложений не расставлены.) Напишите, на каком основании Вы сделали свой выбор.</a:t>
            </a:r>
          </a:p>
          <a:p>
            <a:pPr algn="just"/>
            <a:r>
              <a:rPr lang="ru-RU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Наступает долгожданная весна и освобождает от снега деревья.</a:t>
            </a:r>
          </a:p>
          <a:p>
            <a:pPr algn="just"/>
            <a:r>
              <a:rPr lang="ru-RU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Радостно светит солнышко и быстро тает на полях снег.</a:t>
            </a:r>
          </a:p>
          <a:p>
            <a:pPr algn="just"/>
            <a:r>
              <a:rPr lang="ru-RU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Мы идём по лесу уже два часа и почти не ощущаем усталости.</a:t>
            </a:r>
          </a:p>
          <a:p>
            <a:pPr algn="just"/>
            <a:r>
              <a:rPr lang="ru-RU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Красивый и могучий дуб рос на высокой горе.</a:t>
            </a:r>
          </a:p>
        </p:txBody>
      </p:sp>
    </p:spTree>
    <p:extLst>
      <p:ext uri="{BB962C8B-B14F-4D97-AF65-F5344CB8AC3E}">
        <p14:creationId xmlns:p14="http://schemas.microsoft.com/office/powerpoint/2010/main" val="2203976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366971"/>
            <a:ext cx="10515600" cy="1058175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Задание 8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893" y="1482811"/>
            <a:ext cx="10515600" cy="459036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Определите и запишите основную мысль текста.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(1)Человеческий глаз приспособлен для видения на свету. (2)Чем меньше света, тем труднее глазу видеть. (3)Но человеческий разум создал электрическое освещение, изобрёл приборы, позволяющие видеть в темноте. (4)А как же видят те животные, жизнь которых проходит в норах или на дне океана, куда не проникают солнечные лучи? (5)Многие животные приспособились к жизни в темноте: зрение им заменили другие органы чувств.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>
                <a:solidFill>
                  <a:schemeClr val="tx1"/>
                </a:solidFill>
              </a:rPr>
              <a:t>6)Животные, живущие в норах, научились обходиться вовсе без зрения. (7)У обычного крота, например, такие маленькие, как бисеринки, глазки, что и на свету он вряд ли что-то может увидеть. (8)Некоторые норные животные вообще не имеют глаз, вернее, глаза у них есть, но они плотно закрыты </a:t>
            </a:r>
            <a:r>
              <a:rPr lang="ru-RU" dirty="0" err="1">
                <a:solidFill>
                  <a:schemeClr val="tx1"/>
                </a:solidFill>
              </a:rPr>
              <a:t>ве́ками</a:t>
            </a:r>
            <a:r>
              <a:rPr lang="ru-RU" dirty="0">
                <a:solidFill>
                  <a:schemeClr val="tx1"/>
                </a:solidFill>
              </a:rPr>
              <a:t>. (9)В южных степях водятся животные-слепыши. (10)Зрение этим животным заменяют сильно развитые обоняние и осязание, которые помогают им двигаться и находить пищу.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>
                <a:solidFill>
                  <a:schemeClr val="tx1"/>
                </a:solidFill>
              </a:rPr>
              <a:t>11)Многие насекомые, рыбы и другие животные могут слышать и издавать ультразвуки — очень высокие звуки (45 тысяч колебаний в одну секунду!). (12)С их помощью они находят друг друга. (13)Это особенно важно для рыб: ведь в воде, да ещё на глубине, далеко видеть нельзя, а звуки в воде распространяются очень хорошо. (14)Стаи многих пород рыб словно играют целые концерты, и, хотя слышать эти концерты мы не можем, приходится признать, что поговорка «нем как рыба» оказывается неверной.</a:t>
            </a:r>
          </a:p>
          <a:p>
            <a:pPr algn="r"/>
            <a:r>
              <a:rPr lang="ru-RU" i="1" dirty="0" smtClean="0">
                <a:solidFill>
                  <a:schemeClr val="tx1"/>
                </a:solidFill>
              </a:rPr>
              <a:t>(</a:t>
            </a:r>
            <a:r>
              <a:rPr lang="ru-RU" i="1" dirty="0">
                <a:solidFill>
                  <a:schemeClr val="tx1"/>
                </a:solidFill>
              </a:rPr>
              <a:t>По Б. Сергееву)</a:t>
            </a:r>
            <a:endParaRPr lang="ru-RU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89398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1763</Words>
  <Application>Microsoft Office PowerPoint</Application>
  <PresentationFormat>Широкоэкранный</PresentationFormat>
  <Paragraphs>80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Части речи. Порядок морфологического разбора существительных, глаголов и прилагательных</vt:lpstr>
      <vt:lpstr>Задание 1</vt:lpstr>
      <vt:lpstr>Задание 2</vt:lpstr>
      <vt:lpstr>Задание 3</vt:lpstr>
      <vt:lpstr>Задание 4</vt:lpstr>
      <vt:lpstr>Задание 5</vt:lpstr>
      <vt:lpstr>Задание 6</vt:lpstr>
      <vt:lpstr>Задание 7</vt:lpstr>
      <vt:lpstr>Задание 8</vt:lpstr>
      <vt:lpstr>Задание 9</vt:lpstr>
      <vt:lpstr>Задание 10</vt:lpstr>
      <vt:lpstr>Задание 11</vt:lpstr>
      <vt:lpstr>Задание 12</vt:lpstr>
      <vt:lpstr>Домашнее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Фонетика. Орфоэпия</dc:title>
  <dc:creator>Андрей Блинов</dc:creator>
  <cp:lastModifiedBy>1</cp:lastModifiedBy>
  <cp:revision>22</cp:revision>
  <dcterms:created xsi:type="dcterms:W3CDTF">2020-09-07T03:33:09Z</dcterms:created>
  <dcterms:modified xsi:type="dcterms:W3CDTF">2020-09-11T08:11:06Z</dcterms:modified>
</cp:coreProperties>
</file>