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9" r:id="rId3"/>
    <p:sldId id="313" r:id="rId4"/>
    <p:sldId id="314" r:id="rId5"/>
    <p:sldId id="315" r:id="rId6"/>
    <p:sldId id="285" r:id="rId7"/>
    <p:sldId id="312" r:id="rId8"/>
    <p:sldId id="316" r:id="rId9"/>
    <p:sldId id="317" r:id="rId10"/>
    <p:sldId id="318" r:id="rId11"/>
    <p:sldId id="319" r:id="rId12"/>
    <p:sldId id="311" r:id="rId13"/>
    <p:sldId id="258" r:id="rId14"/>
    <p:sldId id="286" r:id="rId15"/>
    <p:sldId id="287" r:id="rId16"/>
    <p:sldId id="288" r:id="rId17"/>
    <p:sldId id="290" r:id="rId18"/>
    <p:sldId id="291" r:id="rId19"/>
    <p:sldId id="300" r:id="rId20"/>
    <p:sldId id="292" r:id="rId21"/>
    <p:sldId id="293" r:id="rId22"/>
    <p:sldId id="301" r:id="rId23"/>
    <p:sldId id="302" r:id="rId24"/>
    <p:sldId id="294" r:id="rId25"/>
    <p:sldId id="295" r:id="rId26"/>
    <p:sldId id="303" r:id="rId27"/>
    <p:sldId id="296" r:id="rId28"/>
    <p:sldId id="297" r:id="rId29"/>
    <p:sldId id="304" r:id="rId30"/>
    <p:sldId id="298" r:id="rId31"/>
    <p:sldId id="299" r:id="rId32"/>
    <p:sldId id="305" r:id="rId33"/>
    <p:sldId id="320" r:id="rId34"/>
    <p:sldId id="321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7D95F-B033-4A34-B6A7-2351BCE1172A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06FD8-3895-4057-B540-A6A039B0D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72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8740F-C903-4329-9AD5-4233113256E2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018D8-9814-413A-BB86-F6637D8E5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3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EBCE49-6C76-479D-ABCD-79E31FA816BF}" type="datetimeFigureOut">
              <a:rPr lang="ru-RU" smtClean="0"/>
              <a:t>24.12.2020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C7403F-1C6E-4678-873A-8ED87E2B2C34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aiblinov.ru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7386" y="4509120"/>
            <a:ext cx="3714854" cy="882119"/>
          </a:xfrm>
        </p:spPr>
        <p:txBody>
          <a:bodyPr/>
          <a:lstStyle/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Уфа, 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декабря 2020 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7012" y="800574"/>
            <a:ext cx="4737384" cy="3505621"/>
          </a:xfrm>
        </p:spPr>
        <p:txBody>
          <a:bodyPr/>
          <a:lstStyle/>
          <a:p>
            <a:pPr marL="182880" indent="0">
              <a:buNone/>
            </a:pPr>
            <a:r>
              <a:rPr lang="ru-RU" sz="3200" dirty="0"/>
              <a:t>Ликвидация безграмотности в условиях всеобщей грамотности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982B23-7762-455F-9E66-1B43A444566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8" y="727149"/>
            <a:ext cx="3312368" cy="3536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CC09-1A71-4D06-978C-ACA7669733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7268-E731-4BD3-957A-067FA94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340"/>
            <a:ext cx="8640960" cy="86747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«Руки вверх»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FE4EE-C7E1-41EA-8447-B50C8BA1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" y="5918496"/>
            <a:ext cx="8916644" cy="42868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5EE7E7F-DC50-4D56-A61D-67B56CF6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6038"/>
            <a:ext cx="4176464" cy="3132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ki_Vverkh_-_Student_49643631 (mp3cut.net)">
            <a:hlinkClick r:id="" action="ppaction://media"/>
            <a:extLst>
              <a:ext uri="{FF2B5EF4-FFF2-40B4-BE49-F238E27FC236}">
                <a16:creationId xmlns:a16="http://schemas.microsoft.com/office/drawing/2014/main" id="{23AA48A8-FD89-40A2-896F-29DBD15F5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31695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Плачет не только акцентология!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2422569"/>
            <a:ext cx="7169998" cy="3672408"/>
          </a:xfrm>
        </p:spPr>
        <p:txBody>
          <a:bodyPr>
            <a:normAutofit/>
          </a:bodyPr>
          <a:lstStyle/>
          <a:p>
            <a:pPr marL="1341438" indent="0" algn="just">
              <a:buNone/>
            </a:pPr>
            <a:r>
              <a:rPr lang="ru-RU" sz="2000" dirty="0"/>
              <a:t>Ты </a:t>
            </a:r>
            <a:r>
              <a:rPr lang="ru-RU" sz="2000" dirty="0" err="1"/>
              <a:t>звОнишь</a:t>
            </a:r>
            <a:r>
              <a:rPr lang="ru-RU" sz="2000" dirty="0"/>
              <a:t> ей домой, </a:t>
            </a:r>
          </a:p>
          <a:p>
            <a:pPr marL="1341438" indent="0" algn="just">
              <a:buNone/>
            </a:pPr>
            <a:r>
              <a:rPr lang="ru-RU" sz="2000" dirty="0"/>
              <a:t>Когда её рядом нет. </a:t>
            </a:r>
          </a:p>
          <a:p>
            <a:pPr marL="1341438" indent="0" algn="just">
              <a:buNone/>
            </a:pPr>
            <a:r>
              <a:rPr lang="ru-RU" sz="2000" dirty="0"/>
              <a:t>Скажи мне «да» или «нет» </a:t>
            </a:r>
          </a:p>
          <a:p>
            <a:pPr marL="1341438" indent="0" algn="just">
              <a:buNone/>
            </a:pPr>
            <a:r>
              <a:rPr lang="ru-RU" sz="2000" dirty="0"/>
              <a:t>И дай мне свой ответ…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7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7268-E731-4BD3-957A-067FA94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340"/>
            <a:ext cx="8640960" cy="86747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«План Ломоносова»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8B549-4E92-497B-B276-C7BA50C309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564" y="5157192"/>
            <a:ext cx="7848872" cy="598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FE4EE-C7E1-41EA-8447-B50C8BA1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" y="5918496"/>
            <a:ext cx="8916644" cy="428685"/>
          </a:xfrm>
          <a:prstGeom prst="rect">
            <a:avLst/>
          </a:prstGeom>
        </p:spPr>
      </p:pic>
      <p:pic>
        <p:nvPicPr>
          <p:cNvPr id="4" name="План_Ломоносова_ОвШ_вырезка">
            <a:hlinkClick r:id="" action="ppaction://media"/>
            <a:extLst>
              <a:ext uri="{FF2B5EF4-FFF2-40B4-BE49-F238E27FC236}">
                <a16:creationId xmlns:a16="http://schemas.microsoft.com/office/drawing/2014/main" id="{DF56AB7C-BF86-47B1-BCA9-C8DA32114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4580438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DD0225-71DB-49C8-9387-C8906C82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1" y="1005219"/>
            <a:ext cx="6552728" cy="34128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Что здесь не так? </a:t>
            </a:r>
            <a:br>
              <a:rPr lang="ru-RU" sz="3200" dirty="0"/>
            </a:br>
            <a:r>
              <a:rPr lang="ru-RU" sz="3200" dirty="0"/>
              <a:t>А автор кто?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2276872"/>
            <a:ext cx="7169998" cy="3672408"/>
          </a:xfrm>
        </p:spPr>
        <p:txBody>
          <a:bodyPr>
            <a:normAutofit/>
          </a:bodyPr>
          <a:lstStyle/>
          <a:p>
            <a:pPr marL="1341438" indent="0" algn="just">
              <a:buNone/>
            </a:pPr>
            <a:r>
              <a:rPr lang="ru-RU" sz="2000" dirty="0"/>
              <a:t>Нежные!</a:t>
            </a:r>
          </a:p>
          <a:p>
            <a:pPr marL="1341438" indent="0" algn="just">
              <a:buNone/>
            </a:pPr>
            <a:r>
              <a:rPr lang="ru-RU" sz="2000" dirty="0"/>
              <a:t>Вы любовь на скрипки </a:t>
            </a:r>
            <a:r>
              <a:rPr lang="ru-RU" sz="2000" dirty="0" err="1"/>
              <a:t>ложите</a:t>
            </a:r>
            <a:r>
              <a:rPr lang="ru-RU" sz="2000" dirty="0"/>
              <a:t>.</a:t>
            </a:r>
          </a:p>
          <a:p>
            <a:pPr marL="1341438" indent="0" algn="just">
              <a:buNone/>
            </a:pPr>
            <a:r>
              <a:rPr lang="ru-RU" sz="2000" dirty="0"/>
              <a:t>Любовь на литавры </a:t>
            </a:r>
            <a:r>
              <a:rPr lang="ru-RU" sz="2000" dirty="0" err="1"/>
              <a:t>ложит</a:t>
            </a:r>
            <a:r>
              <a:rPr lang="ru-RU" sz="2000" dirty="0"/>
              <a:t> грубый.</a:t>
            </a:r>
          </a:p>
          <a:p>
            <a:pPr marL="1341438" indent="0" algn="just">
              <a:buNone/>
            </a:pPr>
            <a:r>
              <a:rPr lang="ru-RU" sz="2000" dirty="0"/>
              <a:t>А себя, как я, вывернуть не можете,</a:t>
            </a:r>
          </a:p>
          <a:p>
            <a:pPr marL="1341438" indent="0" algn="just">
              <a:buNone/>
            </a:pPr>
            <a:r>
              <a:rPr lang="ru-RU" sz="2000" dirty="0"/>
              <a:t>чтобы были одни сплошные губы!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9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Владимир Владимирович МАЯКОВСКИЙ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65626" y="1628800"/>
            <a:ext cx="5254846" cy="3672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Вашу мысль,</a:t>
            </a:r>
          </a:p>
          <a:p>
            <a:pPr marL="0" indent="0" algn="just">
              <a:buNone/>
            </a:pPr>
            <a:r>
              <a:rPr lang="ru-RU" sz="2000" dirty="0"/>
              <a:t>мечтающую на размягченном мозгу,</a:t>
            </a:r>
          </a:p>
          <a:p>
            <a:pPr marL="0" indent="0" algn="just">
              <a:buNone/>
            </a:pPr>
            <a:r>
              <a:rPr lang="ru-RU" sz="2000" dirty="0"/>
              <a:t>как </a:t>
            </a:r>
            <a:r>
              <a:rPr lang="ru-RU" sz="2000" dirty="0" err="1"/>
              <a:t>выжиревший</a:t>
            </a:r>
            <a:r>
              <a:rPr lang="ru-RU" sz="2000" dirty="0"/>
              <a:t> лакей на засаленной кушетке.</a:t>
            </a:r>
          </a:p>
          <a:p>
            <a:pPr marL="0" indent="0" algn="just">
              <a:buNone/>
            </a:pPr>
            <a:r>
              <a:rPr lang="ru-RU" sz="2000" dirty="0"/>
              <a:t>буду дразнить об окровавленный сердца лоскут,</a:t>
            </a:r>
          </a:p>
          <a:p>
            <a:pPr marL="0" indent="0" algn="just">
              <a:buNone/>
            </a:pPr>
            <a:r>
              <a:rPr lang="ru-RU" sz="2000" dirty="0"/>
              <a:t>досыта </a:t>
            </a:r>
            <a:r>
              <a:rPr lang="ru-RU" sz="2000" dirty="0" err="1"/>
              <a:t>изъиздеваюсь</a:t>
            </a:r>
            <a:r>
              <a:rPr lang="ru-RU" sz="2000" dirty="0"/>
              <a:t>, нахальный и едкий.</a:t>
            </a:r>
          </a:p>
          <a:p>
            <a:pPr marL="0" indent="0" algn="r">
              <a:buNone/>
            </a:pPr>
            <a:r>
              <a:rPr lang="ru-RU" sz="2000" dirty="0"/>
              <a:t>(«Облако в штанах»)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65A769-95B8-4A04-BAF4-5E318840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9" y="1628800"/>
            <a:ext cx="3122397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0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«Замша»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3C327F2-6500-47AE-BC08-30A87727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6" y="1196752"/>
            <a:ext cx="4429125" cy="3505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мша_Та_вместо_которой_вырезка">
            <a:hlinkClick r:id="" action="ppaction://media"/>
            <a:extLst>
              <a:ext uri="{FF2B5EF4-FFF2-40B4-BE49-F238E27FC236}">
                <a16:creationId xmlns:a16="http://schemas.microsoft.com/office/drawing/2014/main" id="{02875A46-625C-42C4-8BE2-2BFA19D0B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913" y="4376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«Замша»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7920880" cy="3672408"/>
          </a:xfrm>
        </p:spPr>
        <p:txBody>
          <a:bodyPr>
            <a:normAutofit/>
          </a:bodyPr>
          <a:lstStyle/>
          <a:p>
            <a:pPr marL="722313" indent="0" algn="just">
              <a:buNone/>
            </a:pPr>
            <a:r>
              <a:rPr lang="ru-RU" sz="2000" dirty="0"/>
              <a:t>Где она училась? Но не в Гарварде точно!</a:t>
            </a:r>
          </a:p>
          <a:p>
            <a:pPr marL="722313" indent="0" algn="just">
              <a:buNone/>
            </a:pPr>
            <a:r>
              <a:rPr lang="ru-RU" sz="2000" dirty="0"/>
              <a:t>Она сказала «</a:t>
            </a:r>
            <a:r>
              <a:rPr lang="ru-RU" sz="2000" dirty="0" err="1"/>
              <a:t>звОнят</a:t>
            </a:r>
            <a:r>
              <a:rPr lang="ru-RU" sz="2000" dirty="0"/>
              <a:t>» раз 12 подряд,</a:t>
            </a:r>
          </a:p>
          <a:p>
            <a:pPr marL="722313" indent="0" algn="just">
              <a:buNone/>
            </a:pPr>
            <a:r>
              <a:rPr lang="ru-RU" sz="2000" dirty="0"/>
              <a:t>Пусть скажет ещё раз, </a:t>
            </a:r>
          </a:p>
          <a:p>
            <a:pPr marL="722313" indent="0" algn="just">
              <a:buNone/>
            </a:pPr>
            <a:r>
              <a:rPr lang="ru-RU" sz="2000" dirty="0"/>
              <a:t>И у неё на лбу я выжгу «</a:t>
            </a:r>
            <a:r>
              <a:rPr lang="ru-RU" sz="2000" dirty="0" err="1"/>
              <a:t>звонЯт</a:t>
            </a:r>
            <a:r>
              <a:rPr lang="ru-RU" sz="2000" dirty="0"/>
              <a:t>»!</a:t>
            </a:r>
          </a:p>
          <a:p>
            <a:pPr marL="722313" indent="0" algn="ctr">
              <a:buNone/>
            </a:pPr>
            <a:r>
              <a:rPr lang="ru-RU" sz="2000" dirty="0"/>
              <a:t>(«Та, вместо которой…»)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1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«Агата Кристи»</a:t>
            </a:r>
          </a:p>
        </p:txBody>
      </p:sp>
      <p:pic>
        <p:nvPicPr>
          <p:cNvPr id="5" name="Агата_Кристи_Опиум_вырезка">
            <a:hlinkClick r:id="" action="ppaction://media"/>
            <a:extLst>
              <a:ext uri="{FF2B5EF4-FFF2-40B4-BE49-F238E27FC236}">
                <a16:creationId xmlns:a16="http://schemas.microsoft.com/office/drawing/2014/main" id="{651C8326-2507-4877-91A5-993354B9479A}"/>
              </a:ext>
            </a:extLst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028665"/>
            <a:ext cx="609600" cy="6096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4DB8A4D-9B54-4916-9DE9-F52476C6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1233357"/>
            <a:ext cx="8316416" cy="27721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4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«Агата Кристи»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3672408"/>
          </a:xfrm>
        </p:spPr>
        <p:txBody>
          <a:bodyPr>
            <a:normAutofit/>
          </a:bodyPr>
          <a:lstStyle/>
          <a:p>
            <a:pPr marL="1430338" indent="0" algn="just">
              <a:buNone/>
            </a:pPr>
            <a:r>
              <a:rPr lang="ru-RU" sz="2000" dirty="0"/>
              <a:t>Давай вечером с тобой встретимся,</a:t>
            </a:r>
          </a:p>
          <a:p>
            <a:pPr marL="1430338" indent="0" algn="just">
              <a:buNone/>
            </a:pPr>
            <a:r>
              <a:rPr lang="ru-RU" sz="2000" dirty="0"/>
              <a:t>Будем опиум курить-</a:t>
            </a:r>
            <a:r>
              <a:rPr lang="ru-RU" sz="2000" dirty="0" err="1"/>
              <a:t>рить</a:t>
            </a:r>
            <a:r>
              <a:rPr lang="ru-RU" sz="2000" dirty="0"/>
              <a:t>-</a:t>
            </a:r>
            <a:r>
              <a:rPr lang="ru-RU" sz="2000" dirty="0" err="1"/>
              <a:t>рить</a:t>
            </a:r>
            <a:r>
              <a:rPr lang="ru-RU" sz="2000" dirty="0"/>
              <a:t>.</a:t>
            </a:r>
          </a:p>
          <a:p>
            <a:pPr marL="1430338" indent="0" algn="just">
              <a:buNone/>
            </a:pPr>
            <a:r>
              <a:rPr lang="ru-RU" sz="2000" dirty="0"/>
              <a:t>Давай вечером с тобой встретимся</a:t>
            </a:r>
          </a:p>
          <a:p>
            <a:pPr marL="1430338" indent="0" algn="just">
              <a:buNone/>
            </a:pPr>
            <a:r>
              <a:rPr lang="ru-RU" sz="2000" dirty="0"/>
              <a:t>По-китайски говорить.</a:t>
            </a:r>
          </a:p>
          <a:p>
            <a:pPr marL="1430338" indent="0" algn="just">
              <a:buNone/>
            </a:pPr>
            <a:r>
              <a:rPr lang="ru-RU" sz="2000" dirty="0"/>
              <a:t>Не прячь музыку, она опиум</a:t>
            </a:r>
          </a:p>
          <a:p>
            <a:pPr marL="1430338" indent="0" algn="just">
              <a:buNone/>
            </a:pPr>
            <a:r>
              <a:rPr lang="ru-RU" sz="2000" dirty="0"/>
              <a:t>Для никого, только для нас.</a:t>
            </a:r>
          </a:p>
          <a:p>
            <a:pPr marL="1430338" indent="0" algn="just">
              <a:buNone/>
            </a:pPr>
            <a:r>
              <a:rPr lang="ru-RU" sz="2000" dirty="0"/>
              <a:t>Давай вечером умрём весело,</a:t>
            </a:r>
          </a:p>
          <a:p>
            <a:pPr marL="1430338" indent="0" algn="just">
              <a:buNone/>
            </a:pPr>
            <a:r>
              <a:rPr lang="ru-RU" sz="2000" dirty="0"/>
              <a:t>Поиграем в декаданс.</a:t>
            </a:r>
          </a:p>
          <a:p>
            <a:pPr marL="1430338" indent="0" algn="ctr">
              <a:buNone/>
            </a:pPr>
            <a:r>
              <a:rPr lang="ru-RU" sz="2000" dirty="0"/>
              <a:t>(«Опиум»)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00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96944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Правописание отрицательных и неопределённых местоимений с предлогами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7920880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В косвенных падежах отрицательных и неопределенных местоимений предлоги, оказавшиеся после частиц «не», «ни», «кое», пишутся раздельно: </a:t>
            </a:r>
          </a:p>
          <a:p>
            <a:pPr marL="722313" indent="0" algn="just">
              <a:buNone/>
            </a:pPr>
            <a:r>
              <a:rPr lang="ru-RU" sz="2000" dirty="0"/>
              <a:t>некто — не </a:t>
            </a:r>
            <a:r>
              <a:rPr lang="ru-RU" sz="2000" dirty="0">
                <a:solidFill>
                  <a:srgbClr val="FF0000"/>
                </a:solidFill>
              </a:rPr>
              <a:t>у</a:t>
            </a:r>
            <a:r>
              <a:rPr lang="ru-RU" sz="2000" dirty="0"/>
              <a:t> кого; </a:t>
            </a:r>
          </a:p>
          <a:p>
            <a:pPr marL="722313" indent="0" algn="just">
              <a:buNone/>
            </a:pPr>
            <a:r>
              <a:rPr lang="ru-RU" sz="2000" dirty="0"/>
              <a:t>ничто — ни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dirty="0"/>
              <a:t> чем; </a:t>
            </a:r>
          </a:p>
          <a:p>
            <a:pPr marL="722313" indent="0" algn="just">
              <a:buNone/>
            </a:pPr>
            <a:r>
              <a:rPr lang="ru-RU" sz="2000" dirty="0"/>
              <a:t>кое-кто — кое </a:t>
            </a:r>
            <a:r>
              <a:rPr lang="ru-RU" sz="2000" dirty="0">
                <a:solidFill>
                  <a:srgbClr val="FF0000"/>
                </a:solidFill>
              </a:rPr>
              <a:t>с </a:t>
            </a:r>
            <a:r>
              <a:rPr lang="ru-RU" sz="2000" dirty="0"/>
              <a:t>кем; </a:t>
            </a:r>
          </a:p>
          <a:p>
            <a:pPr marL="722313" indent="0" algn="just">
              <a:buNone/>
            </a:pPr>
            <a:r>
              <a:rPr lang="ru-RU" sz="2000" dirty="0"/>
              <a:t>кое-что — кое </a:t>
            </a:r>
            <a:r>
              <a:rPr lang="ru-RU" sz="2000" dirty="0">
                <a:solidFill>
                  <a:srgbClr val="FF0000"/>
                </a:solidFill>
              </a:rPr>
              <a:t>о</a:t>
            </a:r>
            <a:r>
              <a:rPr lang="ru-RU" sz="2000" dirty="0"/>
              <a:t> чём.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4324" y="1941990"/>
            <a:ext cx="7476108" cy="4050471"/>
          </a:xfrm>
        </p:spPr>
        <p:txBody>
          <a:bodyPr>
            <a:normAutofit/>
          </a:bodyPr>
          <a:lstStyle/>
          <a:p>
            <a:pPr indent="354013" algn="just"/>
            <a:r>
              <a:rPr lang="ru-RU" dirty="0"/>
              <a:t>Попал мужчина в будущее, заходит в кафе:</a:t>
            </a:r>
          </a:p>
          <a:p>
            <a:pPr indent="354013" algn="just"/>
            <a:r>
              <a:rPr lang="ru-RU" dirty="0"/>
              <a:t>- Мне один кофе, пожалуйста!</a:t>
            </a:r>
          </a:p>
          <a:p>
            <a:pPr indent="354013" algn="just"/>
            <a:r>
              <a:rPr lang="ru-RU" dirty="0"/>
              <a:t>- Вы </a:t>
            </a:r>
            <a:r>
              <a:rPr lang="ru-RU" dirty="0" err="1"/>
              <a:t>шо</a:t>
            </a:r>
            <a:r>
              <a:rPr lang="ru-RU" dirty="0"/>
              <a:t>, грамоте не учились? Кофе – она. Вам чёрную или с молокой?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CC09-1A71-4D06-978C-ACA76697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E6EB726-03F5-4A96-95BB-3B9C01D18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429" y="858870"/>
            <a:ext cx="7175351" cy="1793167"/>
          </a:xfrm>
        </p:spPr>
        <p:txBody>
          <a:bodyPr/>
          <a:lstStyle/>
          <a:p>
            <a:r>
              <a:rPr lang="ru-RU" dirty="0"/>
              <a:t>Анекдотец</a:t>
            </a:r>
          </a:p>
        </p:txBody>
      </p:sp>
    </p:spTree>
    <p:extLst>
      <p:ext uri="{BB962C8B-B14F-4D97-AF65-F5344CB8AC3E}">
        <p14:creationId xmlns:p14="http://schemas.microsoft.com/office/powerpoint/2010/main" val="3819787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«Земфира»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E915502-4979-4D7B-B597-ED767CD8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5" y="1115862"/>
            <a:ext cx="496855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емфира_Бессонница_вырезка">
            <a:hlinkClick r:id="" action="ppaction://media"/>
            <a:extLst>
              <a:ext uri="{FF2B5EF4-FFF2-40B4-BE49-F238E27FC236}">
                <a16:creationId xmlns:a16="http://schemas.microsoft.com/office/drawing/2014/main" id="{8E65F132-23C4-457F-944E-46EE7C396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4123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«Земфира»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3672408"/>
          </a:xfrm>
        </p:spPr>
        <p:txBody>
          <a:bodyPr>
            <a:normAutofit/>
          </a:bodyPr>
          <a:lstStyle/>
          <a:p>
            <a:pPr marL="900113" indent="0" algn="just">
              <a:buNone/>
            </a:pPr>
            <a:r>
              <a:rPr lang="ru-RU" sz="2000" dirty="0"/>
              <a:t>Расплакалась...</a:t>
            </a:r>
          </a:p>
          <a:p>
            <a:pPr marL="900113" indent="0" algn="just">
              <a:buNone/>
            </a:pPr>
            <a:r>
              <a:rPr lang="ru-RU" sz="2000" dirty="0"/>
              <a:t>Мне кто-то рассказал, как хочет умереть.</a:t>
            </a:r>
          </a:p>
          <a:p>
            <a:pPr marL="900113" indent="0" algn="just">
              <a:buNone/>
            </a:pPr>
            <a:r>
              <a:rPr lang="ru-RU" sz="2000" dirty="0"/>
              <a:t>Зачем?</a:t>
            </a:r>
          </a:p>
          <a:p>
            <a:pPr marL="900113" indent="0" algn="just">
              <a:buNone/>
            </a:pPr>
            <a:r>
              <a:rPr lang="ru-RU" sz="2000" dirty="0"/>
              <a:t>Мы живем среди друг друга в пустоте?</a:t>
            </a:r>
          </a:p>
          <a:p>
            <a:pPr marL="900113" indent="0" algn="just">
              <a:buNone/>
            </a:pPr>
            <a:r>
              <a:rPr lang="ru-RU" sz="2000" dirty="0"/>
              <a:t>Расстроилась, наверно, потому, что мы увиделись в прошествии этих лет.</a:t>
            </a:r>
          </a:p>
          <a:p>
            <a:pPr marL="900113" indent="0" algn="just">
              <a:buNone/>
            </a:pPr>
            <a:r>
              <a:rPr lang="ru-RU" sz="2000" dirty="0"/>
              <a:t>Совсем не так ты выглядишь</a:t>
            </a:r>
          </a:p>
          <a:p>
            <a:pPr marL="900113" indent="0" algn="just">
              <a:buNone/>
            </a:pPr>
            <a:r>
              <a:rPr lang="ru-RU" sz="2000" dirty="0"/>
              <a:t>и смотришь, улыбаешься.</a:t>
            </a:r>
          </a:p>
          <a:p>
            <a:pPr marL="900113" indent="0" algn="ctr">
              <a:buNone/>
            </a:pPr>
            <a:r>
              <a:rPr lang="ru-RU" sz="2000" dirty="0"/>
              <a:t>(«Бессонница»)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6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96944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Правописание взаимных местоимений с предлогами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8496944" cy="43204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Взаимное местоимение</a:t>
            </a:r>
            <a:r>
              <a:rPr lang="ru-RU" sz="2000" b="1" dirty="0"/>
              <a:t> </a:t>
            </a:r>
            <a:r>
              <a:rPr lang="ru-RU" sz="2000" dirty="0"/>
              <a:t>— часть речи, вид местоимения. Выражает отношение к двум и более лицам или предметам. Например: </a:t>
            </a:r>
            <a:r>
              <a:rPr lang="ru-RU" sz="2000" i="1" dirty="0"/>
              <a:t>«Они давно знакомы друг с другом»</a:t>
            </a:r>
            <a:r>
              <a:rPr lang="ru-RU" sz="2000" dirty="0"/>
              <a:t> (имеются в виду два человека), </a:t>
            </a:r>
            <a:r>
              <a:rPr lang="ru-RU" sz="2000" i="1" dirty="0"/>
              <a:t>«Они часто видят друг друга» </a:t>
            </a:r>
            <a:r>
              <a:rPr lang="ru-RU" sz="2000" dirty="0"/>
              <a:t>(имеется в виду несколько человек).</a:t>
            </a:r>
          </a:p>
          <a:p>
            <a:pPr marL="0" indent="0" algn="just">
              <a:buNone/>
            </a:pPr>
            <a:r>
              <a:rPr lang="ru-RU" sz="2000" dirty="0"/>
              <a:t>Во взаимных местоимениях </a:t>
            </a:r>
            <a:r>
              <a:rPr lang="ru-RU" sz="2000" i="1" dirty="0"/>
              <a:t>друг друга</a:t>
            </a:r>
            <a:r>
              <a:rPr lang="ru-RU" sz="2000" dirty="0"/>
              <a:t> в различных падежных формах изменяется второе слово, перед ним же ставится предлог: </a:t>
            </a:r>
            <a:r>
              <a:rPr lang="ru-RU" sz="2000" i="1" dirty="0"/>
              <a:t>друг с другом, друг перед другом</a:t>
            </a:r>
            <a:r>
              <a:rPr lang="ru-RU" sz="2000" dirty="0"/>
              <a:t>, а не </a:t>
            </a:r>
            <a:r>
              <a:rPr lang="ru-RU" sz="2000" i="1" dirty="0"/>
              <a:t>с друг другом, перед друг другом </a:t>
            </a:r>
            <a:r>
              <a:rPr lang="ru-RU" sz="2000" dirty="0"/>
              <a:t>и т.д.</a:t>
            </a:r>
          </a:p>
          <a:p>
            <a:pPr marL="0" indent="0" algn="just">
              <a:buNone/>
            </a:pPr>
            <a:r>
              <a:rPr lang="ru-RU" sz="2000" dirty="0"/>
              <a:t>Другие взаимные местоимения: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(в, за, на) один, один (у, за, на, из, для, из-под) другого, один к одному (другому), каждый (у, за, на, из, для) каждого, каждый (за, над, под, перед) каждым, каждый в каждом, раз за (на) раз[ом], раз к разу, от раза к разу, тот (у, в, за, на, из, из-под, для) [э]того, от того к [э]тому, от случая к случаю, в конце концов, от начала к началу, от первого ко второму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96944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О некоторых сложностях употребления падежной формы существительного с предлогом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34AE9-4F13-4E1A-BAB5-05C79958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950220"/>
            <a:ext cx="6336703" cy="45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5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</a:t>
            </a:r>
            <a:r>
              <a:rPr lang="ru-RU" sz="3200" dirty="0" err="1"/>
              <a:t>Монеточка</a:t>
            </a:r>
            <a:r>
              <a:rPr lang="ru-RU" sz="3200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2ADF99C-A01F-4ED4-ADAE-E784B109595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2797"/>
            <a:ext cx="4536504" cy="3557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онеточка_Нимфоманка">
            <a:hlinkClick r:id="" action="ppaction://media"/>
            <a:extLst>
              <a:ext uri="{FF2B5EF4-FFF2-40B4-BE49-F238E27FC236}">
                <a16:creationId xmlns:a16="http://schemas.microsoft.com/office/drawing/2014/main" id="{6E77072B-BAAF-459D-94D9-AF4A148F3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1436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</a:t>
            </a:r>
            <a:r>
              <a:rPr lang="ru-RU" sz="3200" dirty="0" err="1"/>
              <a:t>Монеточка</a:t>
            </a:r>
            <a:r>
              <a:rPr lang="ru-RU" sz="3200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3672408"/>
          </a:xfrm>
        </p:spPr>
        <p:txBody>
          <a:bodyPr>
            <a:normAutofit/>
          </a:bodyPr>
          <a:lstStyle/>
          <a:p>
            <a:pPr marL="900113" indent="0" algn="just">
              <a:buNone/>
            </a:pPr>
            <a:r>
              <a:rPr lang="ru-RU" sz="2000" dirty="0"/>
              <a:t>Хочешь раздеться… Стой, не спускайся вниз</a:t>
            </a:r>
          </a:p>
          <a:p>
            <a:pPr marL="900113" indent="0" algn="just">
              <a:buNone/>
            </a:pPr>
            <a:r>
              <a:rPr lang="ru-RU" sz="2000" dirty="0"/>
              <a:t>Залезь мне в сердце, а не в ширинку </a:t>
            </a:r>
            <a:r>
              <a:rPr lang="ru-RU" sz="2000" dirty="0" err="1"/>
              <a:t>джинс</a:t>
            </a:r>
            <a:endParaRPr lang="ru-RU" sz="2000" dirty="0"/>
          </a:p>
          <a:p>
            <a:pPr marL="900113" indent="0" algn="just">
              <a:buNone/>
            </a:pPr>
            <a:r>
              <a:rPr lang="ru-RU" sz="2000" dirty="0"/>
              <a:t>Горло глушит спирта склянка</a:t>
            </a:r>
          </a:p>
          <a:p>
            <a:pPr marL="900113" indent="0" algn="just">
              <a:buNone/>
            </a:pPr>
            <a:r>
              <a:rPr lang="ru-RU" sz="2000" dirty="0"/>
              <a:t>Ой, вылижи мне душу, нимфоманка</a:t>
            </a:r>
          </a:p>
          <a:p>
            <a:pPr marL="900113" indent="0" algn="ctr">
              <a:buNone/>
            </a:pPr>
            <a:r>
              <a:rPr lang="ru-RU" sz="2000" dirty="0"/>
              <a:t>(«Нимфоманка»)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8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Образование некоторых форм имён существительных (</a:t>
            </a:r>
            <a:r>
              <a:rPr lang="ru-RU" sz="3200" dirty="0" err="1"/>
              <a:t>род.п</a:t>
            </a:r>
            <a:r>
              <a:rPr lang="ru-RU" sz="3200" dirty="0"/>
              <a:t>., </a:t>
            </a:r>
            <a:r>
              <a:rPr lang="ru-RU" sz="3200" dirty="0" err="1"/>
              <a:t>мн.ч</a:t>
            </a:r>
            <a:r>
              <a:rPr lang="ru-RU" sz="3200" dirty="0"/>
              <a:t>.)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203424"/>
            <a:ext cx="7920880" cy="3672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Категория ОДЕЖДА, ОБУВЬ:</a:t>
            </a:r>
          </a:p>
          <a:p>
            <a:pPr marL="0" indent="0" algn="just">
              <a:buNone/>
            </a:pPr>
            <a:r>
              <a:rPr lang="ru-RU" sz="2000" dirty="0"/>
              <a:t>•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нулевым окончанием</a:t>
            </a:r>
            <a:r>
              <a:rPr lang="ru-RU" sz="2000" dirty="0"/>
              <a:t>: ботинок, валенок, варежек, перча-ток, погон, сапог, туфель, чулок, эполет; брюк, кальсон; бус;</a:t>
            </a:r>
          </a:p>
          <a:p>
            <a:pPr marL="0" indent="0" algn="just">
              <a:buNone/>
            </a:pPr>
            <a:r>
              <a:rPr lang="ru-RU" sz="2000" dirty="0"/>
              <a:t>•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окончанием -</a:t>
            </a:r>
            <a:r>
              <a:rPr lang="ru-RU" sz="2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(-ев)</a:t>
            </a:r>
            <a:r>
              <a:rPr lang="ru-RU" sz="2000" dirty="0"/>
              <a:t>: носков, платьев, шарфов; джинсов; лохмотьев, отрепьев; кружевцев.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8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«Король и шут»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13D3CC7-50EA-4925-94A5-619B4514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5112568" cy="3408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ороль и шут_Мёртвый анархист">
            <a:hlinkClick r:id="" action="ppaction://media"/>
            <a:extLst>
              <a:ext uri="{FF2B5EF4-FFF2-40B4-BE49-F238E27FC236}">
                <a16:creationId xmlns:a16="http://schemas.microsoft.com/office/drawing/2014/main" id="{85631FB3-58D9-492F-A20A-4F5A0AB7F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3122" y="4161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«Король и шут»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3672408"/>
          </a:xfrm>
        </p:spPr>
        <p:txBody>
          <a:bodyPr>
            <a:normAutofit/>
          </a:bodyPr>
          <a:lstStyle/>
          <a:p>
            <a:pPr marL="900113" indent="0" algn="just">
              <a:buNone/>
            </a:pPr>
            <a:r>
              <a:rPr lang="ru-RU" sz="2000" dirty="0"/>
              <a:t>Среди ублюдков шел артист,</a:t>
            </a:r>
          </a:p>
          <a:p>
            <a:pPr marL="900113" indent="0" algn="just">
              <a:buNone/>
            </a:pPr>
            <a:r>
              <a:rPr lang="ru-RU" sz="2000" dirty="0"/>
              <a:t>В кожаном плаще — мертвый анархист.</a:t>
            </a:r>
          </a:p>
          <a:p>
            <a:pPr marL="900113" indent="0" algn="just">
              <a:buNone/>
            </a:pPr>
            <a:r>
              <a:rPr lang="ru-RU" sz="2000" dirty="0"/>
              <a:t>Крикнул он </a:t>
            </a:r>
            <a:r>
              <a:rPr lang="ru-RU" sz="2000" dirty="0" err="1"/>
              <a:t>Хой</a:t>
            </a:r>
            <a:r>
              <a:rPr lang="ru-RU" sz="2000" dirty="0"/>
              <a:t>!, челюсть долой.</a:t>
            </a:r>
          </a:p>
          <a:p>
            <a:pPr marL="900113" indent="0" algn="just">
              <a:buNone/>
            </a:pPr>
            <a:r>
              <a:rPr lang="ru-RU" sz="2000" dirty="0"/>
              <a:t>Трупов вел он за собой.</a:t>
            </a:r>
          </a:p>
          <a:p>
            <a:pPr marL="900113" indent="0" algn="ctr">
              <a:buNone/>
            </a:pPr>
            <a:r>
              <a:rPr lang="ru-RU" sz="2000" dirty="0"/>
              <a:t>(«Мёртвый анархист»)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97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Некоторые грамматические особенности одушевлённых и неодушевлённых имён существительных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2508"/>
            <a:ext cx="8496944" cy="4354804"/>
          </a:xfrm>
        </p:spPr>
        <p:txBody>
          <a:bodyPr>
            <a:noAutofit/>
          </a:bodyPr>
          <a:lstStyle/>
          <a:p>
            <a:pPr marL="0" indent="0" defTabSz="8156575">
              <a:buNone/>
            </a:pPr>
            <a:r>
              <a:rPr lang="ru-RU" sz="1800" dirty="0"/>
              <a:t>У одушевленных существительных во множественном числе форма В. п. совпадает с формой Р. п. </a:t>
            </a:r>
            <a:r>
              <a:rPr lang="ru-RU" sz="1800" i="1" dirty="0"/>
              <a:t>(увидел подруг – нет подруг; покормил кроликов – забыл кроликов)</a:t>
            </a:r>
            <a:r>
              <a:rPr lang="ru-RU" sz="1800" dirty="0"/>
              <a:t>;</a:t>
            </a:r>
          </a:p>
          <a:p>
            <a:pPr marL="0" indent="0" defTabSz="8156575">
              <a:buNone/>
            </a:pPr>
            <a:r>
              <a:rPr lang="ru-RU" sz="1800" dirty="0"/>
              <a:t>У неодушевленных существительных во множественном числе форма В. п. совпадает с формой Им. п. (</a:t>
            </a:r>
            <a:r>
              <a:rPr lang="ru-RU" sz="1800" i="1" dirty="0"/>
              <a:t>столы стоят – вытри столы; облака плывут – посмотри на облака</a:t>
            </a:r>
            <a:r>
              <a:rPr lang="ru-RU" sz="1800" dirty="0"/>
              <a:t>);</a:t>
            </a:r>
          </a:p>
          <a:p>
            <a:pPr marL="0" indent="0" defTabSz="8156575">
              <a:buNone/>
            </a:pPr>
            <a:r>
              <a:rPr lang="ru-RU" sz="1800" dirty="0"/>
              <a:t>У всех склоняемых одушевленных существительных мужского рода в единственном числе формы В. п. совпадают с формами Р. п. (</a:t>
            </a:r>
            <a:r>
              <a:rPr lang="ru-RU" sz="1800" i="1" dirty="0"/>
              <a:t>поприветствовать Андрея – нет Андрея; пригласить столяра – уволить столяра</a:t>
            </a:r>
            <a:r>
              <a:rPr lang="ru-RU" sz="1800" dirty="0"/>
              <a:t>);</a:t>
            </a:r>
          </a:p>
          <a:p>
            <a:pPr marL="0" indent="0" defTabSz="8156575">
              <a:buNone/>
            </a:pPr>
            <a:r>
              <a:rPr lang="ru-RU" sz="1800" dirty="0"/>
              <a:t>У неодушевленных существительных мужского рода в единственном числе форма В. п. совпадает с формой Им. п. (купить рюкзак – рюкзак лежит; провести интернет – интернет работает).</a:t>
            </a:r>
          </a:p>
          <a:p>
            <a:pPr marL="0" indent="0" defTabSz="8156575">
              <a:buNone/>
            </a:pPr>
            <a:r>
              <a:rPr lang="ru-RU" sz="1800" b="1" dirty="0"/>
              <a:t>У остальных существительных формы И. п и В. п. различаются.</a:t>
            </a:r>
            <a:br>
              <a:rPr lang="ru-RU" sz="1800" b="1" dirty="0"/>
            </a:br>
            <a:br>
              <a:rPr lang="ru-RU" dirty="0"/>
            </a:br>
            <a:endParaRPr lang="ru-RU" sz="1800" dirty="0"/>
          </a:p>
          <a:p>
            <a:pPr marL="0" indent="0" defTabSz="8156575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58050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CC09-1A71-4D06-978C-ACA76697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E6EB726-03F5-4A96-95BB-3B9C01D18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415529"/>
            <a:ext cx="7992888" cy="1083120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/>
              <a:t>Ошибки на каждом шагу!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E9B567-E30A-4CBE-8FAE-83CC8DF94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26513"/>
            <a:ext cx="5763429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2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«Знаки»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881CFEDE-AF86-4771-A853-F3D3AD55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5" y="1218635"/>
            <a:ext cx="4896544" cy="32686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наки_Верь мне">
            <a:hlinkClick r:id="" action="ppaction://media"/>
            <a:extLst>
              <a:ext uri="{FF2B5EF4-FFF2-40B4-BE49-F238E27FC236}">
                <a16:creationId xmlns:a16="http://schemas.microsoft.com/office/drawing/2014/main" id="{23D84F03-E337-4E50-8BDD-85B5DCC5D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3864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«Знаки»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7920880" cy="3672408"/>
          </a:xfrm>
        </p:spPr>
        <p:txBody>
          <a:bodyPr>
            <a:normAutofit/>
          </a:bodyPr>
          <a:lstStyle/>
          <a:p>
            <a:pPr marL="900113" indent="0" algn="just">
              <a:buNone/>
            </a:pPr>
            <a:r>
              <a:rPr lang="ru-RU" sz="2000" dirty="0"/>
              <a:t>Мне снилось: мой календарь не закончился -</a:t>
            </a:r>
          </a:p>
          <a:p>
            <a:pPr marL="900113" indent="0" algn="just">
              <a:buNone/>
            </a:pPr>
            <a:r>
              <a:rPr lang="ru-RU" sz="2000" dirty="0"/>
              <a:t>Зря я сто лет назад мучался, корчился,</a:t>
            </a:r>
          </a:p>
          <a:p>
            <a:pPr marL="900113" indent="0" algn="just">
              <a:buNone/>
            </a:pPr>
            <a:r>
              <a:rPr lang="ru-RU" sz="2000" dirty="0"/>
              <a:t>Пытаясь запомнить слога в твоём имени, </a:t>
            </a:r>
          </a:p>
          <a:p>
            <a:pPr marL="900113" indent="0" algn="just">
              <a:buNone/>
            </a:pPr>
            <a:r>
              <a:rPr lang="ru-RU" sz="2000" dirty="0"/>
              <a:t>Но умер и сразу забыл. Извини меня!</a:t>
            </a:r>
          </a:p>
          <a:p>
            <a:pPr marL="900113" indent="0" algn="just">
              <a:buNone/>
            </a:pPr>
            <a:r>
              <a:rPr lang="ru-RU" sz="2000" dirty="0"/>
              <a:t>Помню нечётко свои ощущения,</a:t>
            </a:r>
          </a:p>
          <a:p>
            <a:pPr marL="900113" indent="0" algn="just">
              <a:buNone/>
            </a:pPr>
            <a:r>
              <a:rPr lang="ru-RU" sz="2000" dirty="0"/>
              <a:t>Помню, что было известно решение</a:t>
            </a:r>
          </a:p>
          <a:p>
            <a:pPr marL="900113" indent="0" algn="just">
              <a:buNone/>
            </a:pPr>
            <a:r>
              <a:rPr lang="ru-RU" sz="2000" dirty="0"/>
              <a:t>Для остановки по жизни на полпути,</a:t>
            </a:r>
          </a:p>
          <a:p>
            <a:pPr marL="900113" indent="0" algn="just">
              <a:buNone/>
            </a:pPr>
            <a:r>
              <a:rPr lang="ru-RU" sz="2000" dirty="0"/>
              <a:t>Чтобы тебя найти…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86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Образование множественного числа некоторых имён существительных мужского рода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D40DB-2160-4899-A598-B1B32430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55" y="1164791"/>
            <a:ext cx="6805290" cy="471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329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10DA2-0C61-42BA-92BF-09C641A3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06" y="548680"/>
            <a:ext cx="726271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/>
              <a:t>Подбор ошибок в книгах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C177D6-81AF-4CE7-93E4-E3AD775CC139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8981"/>
            <a:ext cx="3240360" cy="45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EC49A5-D217-4D5C-931E-51FC81EAB46C}"/>
              </a:ext>
            </a:extLst>
          </p:cNvPr>
          <p:cNvSpPr txBox="1"/>
          <p:nvPr/>
        </p:nvSpPr>
        <p:spPr>
          <a:xfrm>
            <a:off x="4211960" y="1556792"/>
            <a:ext cx="45643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Ещё в 2014 году мною была написана «Настольная книга эксперта ЕГЭ по русскому языку», в которой был представлен тщательный анализ ошибок, встречающихся в экзаменационных сочинениях выпускников школ нашей республики. Она написана для экспертов, но может быть полезной также и учителям, самостоятельно оценивающим работы своих учеников. Она может помочь педагогам не только увидеть, но и правильно классифицировать ошибки, допущенные в них. Более того, разбор представленных ошибок приведёт в восторг обучающихся 5-7 классов, ведь ошибки допущены выпускниками, а книга предназначена для учителей. Что может быть приятнее, чем видеть и исправлять ошибки старшеклассников?</a:t>
            </a:r>
          </a:p>
        </p:txBody>
      </p:sp>
    </p:spTree>
    <p:extLst>
      <p:ext uri="{BB962C8B-B14F-4D97-AF65-F5344CB8AC3E}">
        <p14:creationId xmlns:p14="http://schemas.microsoft.com/office/powerpoint/2010/main" val="403088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CC603-213F-464F-B177-A4BD01A6F9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3134" y="2605957"/>
            <a:ext cx="7245424" cy="3474720"/>
          </a:xfrm>
        </p:spPr>
        <p:txBody>
          <a:bodyPr/>
          <a:lstStyle/>
          <a:p>
            <a:pPr marL="342900" lvl="0" indent="-342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Сопоставление (противопоставление) двух логически неоднородных (различных по объему и по содержанию) понятий в тексте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Девушка-фигуристка из успешной семьи влюбляется в парня из хоккейной команды.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были равнодушны к нему [Фирсову] и пришкольному участку.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753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67D4812-EB02-40DF-B354-A743AD2469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511049"/>
            <a:ext cx="7245424" cy="3474720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Нарушение причинно-следственных отношений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Сегодняшние пятиклассники не знакомы с такими литературными произведениями, как «Волшебник Изумрудного Города», «Денискины рассказы», «Приключения Тома Сойера». Стоит ли тогда говорить о нравственности?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94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35D1C64-73D6-48D1-BEA3-57CABE1EB9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780928"/>
            <a:ext cx="7245424" cy="3474720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Неправильное построение предложений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…моей семье пришлось срочно переехать в другой район и, конечно же, перейти в другую школу.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880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256A39-3BC8-413B-B16C-08CB989AF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564904"/>
            <a:ext cx="7245424" cy="3474720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  <a:tabLst>
                <a:tab pos="540385" algn="l"/>
              </a:tabLst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Пропуск звена в объяснении, «логический скачок»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уверен, что человек и природа должны жить в гармонии, иначе природа ответит тем же.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были величайшими гуманистами. И на этом, по их мнению, нужно строить будущее общество.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099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256A39-3BC8-413B-B16C-08CB989AF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564904"/>
            <a:ext cx="7245424" cy="3474720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  <a:tabLst>
                <a:tab pos="540385" algn="l"/>
              </a:tabLst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Противоречие одного другому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40385" algn="l"/>
              </a:tabLst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считает, что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военных задач и славных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побеждает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русская армия.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40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Примеры логических ошибок из книги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256A39-3BC8-413B-B16C-08CB989AF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564904"/>
            <a:ext cx="7245424" cy="3474720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None/>
              <a:tabLst>
                <a:tab pos="540385" algn="l"/>
              </a:tabLst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Соотнесение однородных членов предложения с обобщающим словом или между собой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свадьбе присутствовали родственники с обеих сторон: родители жениха и невесты, их братья и сёстры, дяди и тёти, кузены и кузины, друзья и директор завода.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9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CC09-1A71-4D06-978C-ACA76697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E6EB726-03F5-4A96-95BB-3B9C01D18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415529"/>
            <a:ext cx="7992888" cy="1083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/>
              <a:t>И снова Башавтотранс!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A357F-FD6F-4EC2-AC96-741399134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3096344" cy="4380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AC27A-C98A-47F6-ABA9-E453A5FE4B8E}"/>
              </a:ext>
            </a:extLst>
          </p:cNvPr>
          <p:cNvSpPr txBox="1"/>
          <p:nvPr/>
        </p:nvSpPr>
        <p:spPr>
          <a:xfrm>
            <a:off x="4860032" y="155679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Проезд БЕСПЛАТНО</a:t>
            </a:r>
          </a:p>
          <a:p>
            <a:pPr marL="342900" indent="-342900">
              <a:buAutoNum type="arabicPeriod"/>
            </a:pPr>
            <a:r>
              <a:rPr lang="ru-RU" dirty="0"/>
              <a:t>В течение дня на дату осуществления поездки </a:t>
            </a:r>
          </a:p>
        </p:txBody>
      </p:sp>
    </p:spTree>
    <p:extLst>
      <p:ext uri="{BB962C8B-B14F-4D97-AF65-F5344CB8AC3E}">
        <p14:creationId xmlns:p14="http://schemas.microsoft.com/office/powerpoint/2010/main" val="2415178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Практическая значимость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256A39-3BC8-413B-B16C-08CB989AF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7584" y="1893932"/>
            <a:ext cx="7245424" cy="3474720"/>
          </a:xfrm>
        </p:spPr>
        <p:txBody>
          <a:bodyPr>
            <a:normAutofit fontScale="92500" lnSpcReduction="10000"/>
          </a:bodyPr>
          <a:lstStyle/>
          <a:p>
            <a:pPr marL="457200" indent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находя логические ошибки, мы решаем ряд важных проблем: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точного мышления и ясной речи;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убеждать и обосновывать свои идеи;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спорить;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привычки анализировать свои и чужие рассуждения, что помогает справиться с софистикой и ложью.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 перечисленное важно для будущей жизни.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2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EA16-B18C-4AFB-92D0-2E38CA3C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7509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Немного о типах ошибок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C256A39-3BC8-413B-B16C-08CB989AF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7584" y="1893932"/>
            <a:ext cx="7245424" cy="3474720"/>
          </a:xfrm>
        </p:spPr>
        <p:txBody>
          <a:bodyPr>
            <a:normAutofit/>
          </a:bodyPr>
          <a:lstStyle/>
          <a:p>
            <a:pPr marL="457200" indent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названной «Настольной книге эксперта ЕГЭ по русскому языку» приведены примеры и других типов ошибок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встречающихся в сочинениях выпускников: грамматические, речевые. </a:t>
            </a:r>
          </a:p>
          <a:p>
            <a:pPr marL="457200" indent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Однако говорить о них мы пока не будем: конец недели, конец четверти, конец года – не хочется злоупотреблять вашим временем. </a:t>
            </a:r>
          </a:p>
          <a:p>
            <a:pPr marL="457200" indent="0"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ближайшее время планируется переиздание книги в электронном виде на сайте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http://aiblinov.ru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7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33D35-7A45-4AD9-9951-16AACFE2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06400"/>
            <a:ext cx="87484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chemeClr val="bg2">
                    <a:lumMod val="50000"/>
                  </a:schemeClr>
                </a:solidFill>
              </a:rPr>
              <a:t>С наступающим Новым годом!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83B85AE-BA3B-4F82-B56E-56CC409323B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53" y="620688"/>
            <a:ext cx="6122093" cy="408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8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3CC09-1A71-4D06-978C-ACA76697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E6EB726-03F5-4A96-95BB-3B9C01D18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415529"/>
            <a:ext cx="7992888" cy="1083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/>
              <a:t>Новости на Яндексе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5E459-0D6B-44E2-9365-90D59206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268760"/>
            <a:ext cx="5184576" cy="45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6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7268-E731-4BD3-957A-067FA94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340"/>
            <a:ext cx="8640960" cy="86747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София Ротару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8B549-4E92-497B-B276-C7BA50C309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564" y="5157192"/>
            <a:ext cx="7848872" cy="598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FE4EE-C7E1-41EA-8447-B50C8BA1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" y="5918496"/>
            <a:ext cx="8916644" cy="428685"/>
          </a:xfrm>
          <a:prstGeom prst="rect">
            <a:avLst/>
          </a:prstGeom>
        </p:spPr>
      </p:pic>
      <p:pic>
        <p:nvPicPr>
          <p:cNvPr id="5" name="Sofiya_Rotaru_-_Belyjj_tanec_48107065 (mp3cut.net)">
            <a:hlinkClick r:id="" action="ppaction://media"/>
            <a:extLst>
              <a:ext uri="{FF2B5EF4-FFF2-40B4-BE49-F238E27FC236}">
                <a16:creationId xmlns:a16="http://schemas.microsoft.com/office/drawing/2014/main" id="{670A594E-3D8F-48DB-BF1A-91D367DD6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115892"/>
            <a:ext cx="609600" cy="6096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C37AD0-D386-4828-BEFD-2BB96A31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3" y="1318355"/>
            <a:ext cx="3645024" cy="3645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32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Давайте прочитаем слова из этого отрывка песни вместе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2276872"/>
            <a:ext cx="7169998" cy="3672408"/>
          </a:xfrm>
        </p:spPr>
        <p:txBody>
          <a:bodyPr>
            <a:normAutofit/>
          </a:bodyPr>
          <a:lstStyle/>
          <a:p>
            <a:pPr marL="1341438" indent="0" algn="just">
              <a:buNone/>
            </a:pPr>
            <a:r>
              <a:rPr lang="ru-RU" sz="2000" dirty="0"/>
              <a:t>Легче мне не станет, и тебе не станет,</a:t>
            </a:r>
          </a:p>
          <a:p>
            <a:pPr marL="1341438" indent="0" algn="just">
              <a:buNone/>
            </a:pPr>
            <a:r>
              <a:rPr lang="ru-RU" sz="2000" dirty="0"/>
              <a:t>Но не в этом суть:</a:t>
            </a:r>
          </a:p>
          <a:p>
            <a:pPr marL="1341438" indent="0" algn="just">
              <a:buNone/>
            </a:pPr>
            <a:r>
              <a:rPr lang="ru-RU" sz="2000" dirty="0"/>
              <a:t>Навсегда запомни этот белый танец,</a:t>
            </a:r>
          </a:p>
          <a:p>
            <a:pPr marL="1341438" indent="0" algn="just">
              <a:buNone/>
            </a:pPr>
            <a:r>
              <a:rPr lang="ru-RU" sz="2000" dirty="0"/>
              <a:t>А хочешь – забудь…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9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7268-E731-4BD3-957A-067FA946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340"/>
            <a:ext cx="8640960" cy="86747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Катя Лель и Игорь Николаев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FE4EE-C7E1-41EA-8447-B50C8BA1F9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" y="5918496"/>
            <a:ext cx="8916644" cy="428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062E6B-7280-4BFC-8BCE-B7305A434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360" y="1340768"/>
            <a:ext cx="4788531" cy="312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gor_Nikolaev_feat (mp3cut.net)">
            <a:hlinkClick r:id="" action="ppaction://media"/>
            <a:extLst>
              <a:ext uri="{FF2B5EF4-FFF2-40B4-BE49-F238E27FC236}">
                <a16:creationId xmlns:a16="http://schemas.microsoft.com/office/drawing/2014/main" id="{C45328DF-202F-4EEA-AB15-F3032BD3F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88832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Вот и сам текст, но нам интереснее его произнесение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628800"/>
            <a:ext cx="7169998" cy="3672408"/>
          </a:xfrm>
        </p:spPr>
        <p:txBody>
          <a:bodyPr>
            <a:normAutofit/>
          </a:bodyPr>
          <a:lstStyle/>
          <a:p>
            <a:pPr marL="1341438" indent="0" algn="just">
              <a:buNone/>
            </a:pPr>
            <a:r>
              <a:rPr lang="ru-RU" sz="2000" dirty="0"/>
              <a:t>Мы приедем в наш старый дом </a:t>
            </a:r>
          </a:p>
          <a:p>
            <a:pPr marL="1341438" indent="0" algn="just">
              <a:buNone/>
            </a:pPr>
            <a:r>
              <a:rPr lang="ru-RU" sz="2000" dirty="0"/>
              <a:t>И не </a:t>
            </a:r>
            <a:r>
              <a:rPr lang="ru-RU" sz="2000" dirty="0" err="1"/>
              <a:t>вклЮчим</a:t>
            </a:r>
            <a:r>
              <a:rPr lang="ru-RU" sz="2000" dirty="0"/>
              <a:t> в прихожей свет,</a:t>
            </a:r>
          </a:p>
          <a:p>
            <a:pPr marL="1341438" indent="0" algn="just">
              <a:buNone/>
            </a:pPr>
            <a:r>
              <a:rPr lang="ru-RU" sz="2000" dirty="0"/>
              <a:t>И, обнявшись, с тобой вдвоём</a:t>
            </a:r>
          </a:p>
          <a:p>
            <a:pPr marL="1341438" indent="0" algn="just">
              <a:buNone/>
            </a:pPr>
            <a:r>
              <a:rPr lang="ru-RU" sz="2000" dirty="0"/>
              <a:t>Встретим мы золотой рассвет.</a:t>
            </a:r>
          </a:p>
          <a:p>
            <a:pPr marL="1341438" indent="0" algn="just">
              <a:buNone/>
            </a:pPr>
            <a:r>
              <a:rPr lang="ru-RU" sz="2000" dirty="0"/>
              <a:t>Ты прости мне мои грехи,</a:t>
            </a:r>
          </a:p>
          <a:p>
            <a:pPr marL="1341438" indent="0" algn="just">
              <a:buNone/>
            </a:pPr>
            <a:r>
              <a:rPr lang="ru-RU" sz="2000" dirty="0"/>
              <a:t>Все, что были в моей судьбе.</a:t>
            </a:r>
          </a:p>
          <a:p>
            <a:pPr marL="1341438" indent="0" algn="just">
              <a:buNone/>
            </a:pPr>
            <a:r>
              <a:rPr lang="ru-RU" sz="2000" dirty="0"/>
              <a:t>Ты прости мне мои стихи </a:t>
            </a:r>
          </a:p>
          <a:p>
            <a:pPr marL="1341438" indent="0" algn="just">
              <a:buNone/>
            </a:pPr>
            <a:r>
              <a:rPr lang="ru-RU" sz="2000" dirty="0"/>
              <a:t>Все, что были не о тебе...</a:t>
            </a:r>
          </a:p>
          <a:p>
            <a:pPr marL="1341438" indent="0" algn="just">
              <a:buNone/>
            </a:pPr>
            <a:r>
              <a:rPr lang="ru-RU" sz="2000" dirty="0"/>
              <a:t>https://lyricstranslate.com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4CB31-634C-48C6-B868-FD3E035C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5880635"/>
            <a:ext cx="89166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0080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9034</TotalTime>
  <Words>1590</Words>
  <Application>Microsoft Office PowerPoint</Application>
  <PresentationFormat>Экран (4:3)</PresentationFormat>
  <Paragraphs>161</Paragraphs>
  <Slides>42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Georgia</vt:lpstr>
      <vt:lpstr>Symbol</vt:lpstr>
      <vt:lpstr>Times New Roman</vt:lpstr>
      <vt:lpstr>Trebuchet MS</vt:lpstr>
      <vt:lpstr>Воздушный поток</vt:lpstr>
      <vt:lpstr>Ликвидация безграмотности в условиях всеобщей грамотности</vt:lpstr>
      <vt:lpstr>Анекдотец</vt:lpstr>
      <vt:lpstr>Ошибки на каждом шагу!</vt:lpstr>
      <vt:lpstr>И снова Башавтотранс!</vt:lpstr>
      <vt:lpstr>Новости на Яндексе</vt:lpstr>
      <vt:lpstr>София Ротару</vt:lpstr>
      <vt:lpstr>Давайте прочитаем слова из этого отрывка песни вместе</vt:lpstr>
      <vt:lpstr>Катя Лель и Игорь Николаев</vt:lpstr>
      <vt:lpstr>Вот и сам текст, но нам интереснее его произнесение</vt:lpstr>
      <vt:lpstr>«Руки вверх»</vt:lpstr>
      <vt:lpstr>Плачет не только акцентология!</vt:lpstr>
      <vt:lpstr>«План Ломоносова»</vt:lpstr>
      <vt:lpstr>Что здесь не так?  А автор кто?</vt:lpstr>
      <vt:lpstr>Владимир Владимирович МАЯКОВСКИЙ</vt:lpstr>
      <vt:lpstr>«Замша»</vt:lpstr>
      <vt:lpstr>«Замша»</vt:lpstr>
      <vt:lpstr>«Агата Кристи»</vt:lpstr>
      <vt:lpstr>«Агата Кристи»</vt:lpstr>
      <vt:lpstr>Правописание отрицательных и неопределённых местоимений с предлогами</vt:lpstr>
      <vt:lpstr>«Земфира»</vt:lpstr>
      <vt:lpstr>«Земфира»</vt:lpstr>
      <vt:lpstr>Правописание взаимных местоимений с предлогами</vt:lpstr>
      <vt:lpstr>О некоторых сложностях употребления падежной формы существительного с предлогом</vt:lpstr>
      <vt:lpstr>«Монеточка»</vt:lpstr>
      <vt:lpstr>«Монеточка»</vt:lpstr>
      <vt:lpstr>Образование некоторых форм имён существительных (род.п., мн.ч.)</vt:lpstr>
      <vt:lpstr>«Король и шут»</vt:lpstr>
      <vt:lpstr>«Король и шут»</vt:lpstr>
      <vt:lpstr>Некоторые грамматические особенности одушевлённых и неодушевлённых имён существительных</vt:lpstr>
      <vt:lpstr>«Знаки»</vt:lpstr>
      <vt:lpstr>«Знаки»</vt:lpstr>
      <vt:lpstr>Образование множественного числа некоторых имён существительных мужского рода</vt:lpstr>
      <vt:lpstr>Подбор ошибок в книгах</vt:lpstr>
      <vt:lpstr>Примеры логических ошибок из книги</vt:lpstr>
      <vt:lpstr>Примеры логических ошибок из книги</vt:lpstr>
      <vt:lpstr>Примеры логических ошибок из книги</vt:lpstr>
      <vt:lpstr>Примеры логических ошибок из книги</vt:lpstr>
      <vt:lpstr>Примеры логических ошибок из книги</vt:lpstr>
      <vt:lpstr>Примеры логических ошибок из книги</vt:lpstr>
      <vt:lpstr>Практическая значимость</vt:lpstr>
      <vt:lpstr>Немного о типах ошибок</vt:lpstr>
      <vt:lpstr>С наступающим Новым годом!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ЕГЭ-2015 по русскому языку и вариант КИМа</dc:title>
  <dc:creator>Андрей Блинов</dc:creator>
  <cp:lastModifiedBy>Andrey</cp:lastModifiedBy>
  <cp:revision>179</cp:revision>
  <cp:lastPrinted>2016-04-28T02:27:03Z</cp:lastPrinted>
  <dcterms:created xsi:type="dcterms:W3CDTF">2014-11-01T03:51:48Z</dcterms:created>
  <dcterms:modified xsi:type="dcterms:W3CDTF">2020-12-24T09:51:31Z</dcterms:modified>
</cp:coreProperties>
</file>